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B0604020202020204" charset="-12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20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1-d2nf89p8bjvh7rlj09m0.png"/>
          <p:cNvPicPr>
            <a:picLocks noChangeAspect="1"/>
          </p:cNvPicPr>
          <p:nvPr/>
        </p:nvPicPr>
        <p:blipFill>
          <a:blip r:embed="rId3"/>
          <a:srcRect l="26" r="26"/>
          <a:stretch/>
        </p:blipFill>
        <p:spPr>
          <a:xfrm>
            <a:off x="0" y="12700"/>
            <a:ext cx="12192000" cy="6844665"/>
          </a:xfrm>
          <a:prstGeom prst="rect">
            <a:avLst/>
          </a:prstGeom>
        </p:spPr>
      </p:pic>
      <p:sp>
        <p:nvSpPr>
          <p:cNvPr id="3" name="Text 0"/>
          <p:cNvSpPr/>
          <p:nvPr/>
        </p:nvSpPr>
        <p:spPr>
          <a:xfrm>
            <a:off x="2124393" y="1935480"/>
            <a:ext cx="7943215" cy="2115820"/>
          </a:xfrm>
          <a:prstGeom prst="rect">
            <a:avLst/>
          </a:prstGeom>
          <a:noFill/>
          <a:ln/>
        </p:spPr>
        <p:txBody>
          <a:bodyPr wrap="square" lIns="91440" tIns="45720" rIns="91440" bIns="45720" rtlCol="0" anchor="t"/>
          <a:lstStyle/>
          <a:p>
            <a:pPr algn="ctr">
              <a:lnSpc>
                <a:spcPct val="120000"/>
              </a:lnSpc>
            </a:pPr>
            <a:r>
              <a:rPr lang="en-US" sz="6000" b="1" dirty="0">
                <a:solidFill>
                  <a:srgbClr val="000000"/>
                </a:solidFill>
                <a:latin typeface="MiSans" pitchFamily="34" charset="0"/>
                <a:ea typeface="MiSans" pitchFamily="34" charset="-122"/>
                <a:cs typeface="MiSans" pitchFamily="34" charset="-120"/>
              </a:rPr>
              <a:t>AI-Powered Marketing Playbook</a:t>
            </a:r>
            <a:endParaRPr lang="en-US" sz="1600" dirty="0"/>
          </a:p>
        </p:txBody>
      </p:sp>
      <p:sp>
        <p:nvSpPr>
          <p:cNvPr id="4" name="Shape 1"/>
          <p:cNvSpPr/>
          <p:nvPr/>
        </p:nvSpPr>
        <p:spPr>
          <a:xfrm>
            <a:off x="3697605" y="4645660"/>
            <a:ext cx="2078990" cy="478790"/>
          </a:xfrm>
          <a:prstGeom prst="roundRect">
            <a:avLst>
              <a:gd name="adj" fmla="val 50000"/>
            </a:avLst>
          </a:prstGeom>
          <a:solidFill>
            <a:srgbClr val="FFFFFF"/>
          </a:solidFill>
          <a:ln/>
        </p:spPr>
      </p:sp>
      <p:sp>
        <p:nvSpPr>
          <p:cNvPr id="5" name="Text 2"/>
          <p:cNvSpPr/>
          <p:nvPr/>
        </p:nvSpPr>
        <p:spPr>
          <a:xfrm>
            <a:off x="3697605" y="46456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3696970" y="4700905"/>
            <a:ext cx="2079625" cy="369332"/>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6415405" y="4645660"/>
            <a:ext cx="2078990" cy="478790"/>
          </a:xfrm>
          <a:prstGeom prst="roundRect">
            <a:avLst>
              <a:gd name="adj" fmla="val 50000"/>
            </a:avLst>
          </a:prstGeom>
          <a:solidFill>
            <a:srgbClr val="FFFFFF"/>
          </a:solidFill>
          <a:ln/>
        </p:spPr>
      </p:sp>
      <p:sp>
        <p:nvSpPr>
          <p:cNvPr id="8" name="Text 5"/>
          <p:cNvSpPr/>
          <p:nvPr/>
        </p:nvSpPr>
        <p:spPr>
          <a:xfrm>
            <a:off x="6415405" y="46456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6495415" y="47009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Audience Intel</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Smart Segmentation &amp; Targeting</a:t>
            </a:r>
            <a:endParaRPr lang="en-US" sz="1600" dirty="0"/>
          </a:p>
        </p:txBody>
      </p:sp>
      <p:sp>
        <p:nvSpPr>
          <p:cNvPr id="3" name="Shape 1"/>
          <p:cNvSpPr/>
          <p:nvPr/>
        </p:nvSpPr>
        <p:spPr>
          <a:xfrm>
            <a:off x="213360" y="1508125"/>
            <a:ext cx="11765280" cy="4257040"/>
          </a:xfrm>
          <a:prstGeom prst="roundRect">
            <a:avLst>
              <a:gd name="adj" fmla="val 8569"/>
            </a:avLst>
          </a:prstGeom>
          <a:solidFill>
            <a:srgbClr val="FFFFFF"/>
          </a:solidFill>
          <a:ln w="28575">
            <a:gradFill flip="none" rotWithShape="1">
              <a:gsLst>
                <a:gs pos="0">
                  <a:srgbClr val="8D8E20"/>
                </a:gs>
                <a:gs pos="38000">
                  <a:srgbClr val="77B437">
                    <a:alpha val="0"/>
                  </a:srgbClr>
                </a:gs>
                <a:gs pos="66000">
                  <a:srgbClr val="80BD3F">
                    <a:alpha val="0"/>
                  </a:srgbClr>
                </a:gs>
                <a:gs pos="100000">
                  <a:srgbClr val="BCBE2B"/>
                </a:gs>
              </a:gsLst>
              <a:lin ang="0" scaled="1"/>
            </a:gradFill>
            <a:prstDash val="solid"/>
          </a:ln>
        </p:spPr>
      </p:sp>
      <p:sp>
        <p:nvSpPr>
          <p:cNvPr id="4" name="Text 2"/>
          <p:cNvSpPr/>
          <p:nvPr/>
        </p:nvSpPr>
        <p:spPr>
          <a:xfrm>
            <a:off x="213360" y="1508125"/>
            <a:ext cx="11765280" cy="425704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flipH="1">
            <a:off x="4751348" y="2398232"/>
            <a:ext cx="2642948" cy="2628591"/>
          </a:xfrm>
          <a:prstGeom prst="ellipse">
            <a:avLst/>
          </a:prstGeom>
          <a:solidFill>
            <a:srgbClr val="BCBE2B">
              <a:alpha val="12941"/>
            </a:srgbClr>
          </a:solidFill>
          <a:ln/>
        </p:spPr>
      </p:sp>
      <p:sp>
        <p:nvSpPr>
          <p:cNvPr id="6" name="Text 4"/>
          <p:cNvSpPr/>
          <p:nvPr/>
        </p:nvSpPr>
        <p:spPr>
          <a:xfrm>
            <a:off x="4751348" y="2398232"/>
            <a:ext cx="2642948" cy="262859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flipH="1">
            <a:off x="4085590" y="1736090"/>
            <a:ext cx="3974465" cy="3952875"/>
          </a:xfrm>
          <a:prstGeom prst="ellipse">
            <a:avLst/>
          </a:prstGeom>
          <a:solidFill>
            <a:srgbClr val="BCBE2B">
              <a:alpha val="12941"/>
            </a:srgbClr>
          </a:solidFill>
          <a:ln/>
        </p:spPr>
      </p:sp>
      <p:sp>
        <p:nvSpPr>
          <p:cNvPr id="8" name="Text 6"/>
          <p:cNvSpPr/>
          <p:nvPr/>
        </p:nvSpPr>
        <p:spPr>
          <a:xfrm>
            <a:off x="4085590" y="1736090"/>
            <a:ext cx="3974465" cy="395287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flipH="1">
            <a:off x="4503240" y="2151471"/>
            <a:ext cx="3139166" cy="3122113"/>
          </a:xfrm>
          <a:prstGeom prst="ellipse">
            <a:avLst/>
          </a:prstGeom>
          <a:solidFill>
            <a:srgbClr val="000000">
              <a:alpha val="0"/>
            </a:srgbClr>
          </a:solidFill>
          <a:ln w="12700">
            <a:solidFill>
              <a:srgbClr val="BCBE2B"/>
            </a:solidFill>
            <a:prstDash val="dash"/>
          </a:ln>
        </p:spPr>
      </p:sp>
      <p:sp>
        <p:nvSpPr>
          <p:cNvPr id="10" name="Text 8"/>
          <p:cNvSpPr/>
          <p:nvPr/>
        </p:nvSpPr>
        <p:spPr>
          <a:xfrm>
            <a:off x="4503240" y="2151471"/>
            <a:ext cx="3139166" cy="312211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5063256" y="2708446"/>
            <a:ext cx="2019723" cy="2008751"/>
          </a:xfrm>
          <a:prstGeom prst="ellipse">
            <a:avLst/>
          </a:prstGeom>
          <a:gradFill flip="none" rotWithShape="1">
            <a:gsLst>
              <a:gs pos="0">
                <a:srgbClr val="9FC35D"/>
              </a:gs>
              <a:gs pos="41000">
                <a:srgbClr val="9FC35D"/>
              </a:gs>
              <a:gs pos="100000">
                <a:srgbClr val="C5DB9E"/>
              </a:gs>
            </a:gsLst>
            <a:lin ang="13500000" scaled="1"/>
          </a:gradFill>
          <a:ln/>
        </p:spPr>
      </p:sp>
      <p:sp>
        <p:nvSpPr>
          <p:cNvPr id="12" name="Text 10"/>
          <p:cNvSpPr/>
          <p:nvPr/>
        </p:nvSpPr>
        <p:spPr>
          <a:xfrm>
            <a:off x="5063256" y="2708446"/>
            <a:ext cx="2019723" cy="2008751"/>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20:03:50-d2nf89h8bjvh7rlj09k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8785" y="3159125"/>
            <a:ext cx="1107440" cy="1107440"/>
          </a:xfrm>
          <a:prstGeom prst="rect">
            <a:avLst/>
          </a:prstGeom>
        </p:spPr>
      </p:pic>
      <p:sp>
        <p:nvSpPr>
          <p:cNvPr id="14" name="Text 11"/>
          <p:cNvSpPr/>
          <p:nvPr/>
        </p:nvSpPr>
        <p:spPr>
          <a:xfrm>
            <a:off x="579755" y="2103120"/>
            <a:ext cx="337439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9FC35D"/>
                </a:solidFill>
                <a:latin typeface="MiSans" pitchFamily="34" charset="0"/>
                <a:ea typeface="MiSans" pitchFamily="34" charset="-122"/>
                <a:cs typeface="MiSans" pitchFamily="34" charset="-120"/>
              </a:rPr>
              <a:t>Advanced Customer Segmentation</a:t>
            </a:r>
            <a:endParaRPr lang="en-US" sz="1600" dirty="0"/>
          </a:p>
        </p:txBody>
      </p:sp>
      <p:sp>
        <p:nvSpPr>
          <p:cNvPr id="15" name="Text 12"/>
          <p:cNvSpPr/>
          <p:nvPr/>
        </p:nvSpPr>
        <p:spPr>
          <a:xfrm>
            <a:off x="560705" y="2835275"/>
            <a:ext cx="352869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analyzes customer data to segment audiences based on behavior, demographics, and preferences, enabling marketers to create highly targeted campaigns that resonate with specific groups.</a:t>
            </a:r>
            <a:endParaRPr lang="en-US" sz="1600" dirty="0"/>
          </a:p>
        </p:txBody>
      </p:sp>
      <p:sp>
        <p:nvSpPr>
          <p:cNvPr id="16" name="Text 13"/>
          <p:cNvSpPr/>
          <p:nvPr/>
        </p:nvSpPr>
        <p:spPr>
          <a:xfrm>
            <a:off x="8190865" y="2103120"/>
            <a:ext cx="364744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9FC35D"/>
                </a:solidFill>
                <a:latin typeface="MiSans" pitchFamily="34" charset="0"/>
                <a:ea typeface="MiSans" pitchFamily="34" charset="-122"/>
                <a:cs typeface="MiSans" pitchFamily="34" charset="-120"/>
              </a:rPr>
              <a:t>Predictive Customer Insights</a:t>
            </a:r>
            <a:endParaRPr lang="en-US" sz="1600" dirty="0"/>
          </a:p>
        </p:txBody>
      </p:sp>
      <p:sp>
        <p:nvSpPr>
          <p:cNvPr id="17" name="Text 14"/>
          <p:cNvSpPr/>
          <p:nvPr/>
        </p:nvSpPr>
        <p:spPr>
          <a:xfrm>
            <a:off x="8191500" y="2835275"/>
            <a:ext cx="378904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models predict customer needs and preferences, allowing marketers to anticipate trends and tailor offers accordingly, improving customer satisfaction and loyalty.</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0-d2nf89h8bjvh7rlj09lg.png"/>
          <p:cNvPicPr>
            <a:picLocks noChangeAspect="1"/>
          </p:cNvPicPr>
          <p:nvPr/>
        </p:nvPicPr>
        <p:blipFill>
          <a:blip r:embed="rId3"/>
          <a:stretch>
            <a:fillRect/>
          </a:stretch>
        </p:blipFill>
        <p:spPr>
          <a:xfrm>
            <a:off x="4264025" y="1797050"/>
            <a:ext cx="3651250" cy="3474720"/>
          </a:xfrm>
          <a:prstGeom prst="rect">
            <a:avLst/>
          </a:prstGeom>
        </p:spPr>
      </p:pic>
      <p:pic>
        <p:nvPicPr>
          <p:cNvPr id="3" name="Image 1" descr="https://kimi-img.moonshot.cn/pub/slides/slides_tmpl/image/25-08-27-20:03:50-d2nf89h8bjvh7rlj09lg.png"/>
          <p:cNvPicPr>
            <a:picLocks noChangeAspect="1"/>
          </p:cNvPicPr>
          <p:nvPr/>
        </p:nvPicPr>
        <p:blipFill>
          <a:blip r:embed="rId3"/>
          <a:stretch>
            <a:fillRect/>
          </a:stretch>
        </p:blipFill>
        <p:spPr>
          <a:xfrm>
            <a:off x="488950" y="2166620"/>
            <a:ext cx="3651250" cy="3474720"/>
          </a:xfrm>
          <a:prstGeom prst="rect">
            <a:avLst/>
          </a:prstGeom>
        </p:spPr>
      </p:pic>
      <p:pic>
        <p:nvPicPr>
          <p:cNvPr id="4" name="Image 2" descr="https://kimi-img.moonshot.cn/pub/slides/slides_tmpl/image/25-08-27-20:03:50-d2nf89h8bjvh7rlj09lg.png"/>
          <p:cNvPicPr>
            <a:picLocks noChangeAspect="1"/>
          </p:cNvPicPr>
          <p:nvPr/>
        </p:nvPicPr>
        <p:blipFill>
          <a:blip r:embed="rId3"/>
          <a:stretch>
            <a:fillRect/>
          </a:stretch>
        </p:blipFill>
        <p:spPr>
          <a:xfrm>
            <a:off x="8060690" y="2166620"/>
            <a:ext cx="3651250" cy="3474720"/>
          </a:xfrm>
          <a:prstGeom prst="rect">
            <a:avLst/>
          </a:prstGeom>
        </p:spPr>
      </p:pic>
      <p:sp>
        <p:nvSpPr>
          <p:cNvPr id="5"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Predictive Intent Insights</a:t>
            </a:r>
            <a:endParaRPr lang="en-US" sz="1600" dirty="0"/>
          </a:p>
        </p:txBody>
      </p:sp>
      <p:sp>
        <p:nvSpPr>
          <p:cNvPr id="6" name="Shape 1"/>
          <p:cNvSpPr/>
          <p:nvPr/>
        </p:nvSpPr>
        <p:spPr>
          <a:xfrm>
            <a:off x="457835" y="1775460"/>
            <a:ext cx="3714750" cy="762000"/>
          </a:xfrm>
          <a:prstGeom prst="roundRect">
            <a:avLst>
              <a:gd name="adj" fmla="val 0"/>
            </a:avLst>
          </a:prstGeom>
          <a:gradFill flip="none" rotWithShape="1">
            <a:gsLst>
              <a:gs pos="0">
                <a:srgbClr val="9FC35D"/>
              </a:gs>
              <a:gs pos="41000">
                <a:srgbClr val="9FC35D"/>
              </a:gs>
              <a:gs pos="100000">
                <a:srgbClr val="C5DB9E"/>
              </a:gs>
            </a:gsLst>
            <a:lin ang="13500000" scaled="1"/>
          </a:gradFill>
          <a:ln/>
        </p:spPr>
      </p:sp>
      <p:sp>
        <p:nvSpPr>
          <p:cNvPr id="7" name="Text 2"/>
          <p:cNvSpPr/>
          <p:nvPr/>
        </p:nvSpPr>
        <p:spPr>
          <a:xfrm>
            <a:off x="457835" y="1775460"/>
            <a:ext cx="371475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3"/>
          <p:cNvSpPr/>
          <p:nvPr/>
        </p:nvSpPr>
        <p:spPr>
          <a:xfrm>
            <a:off x="1669415" y="5783580"/>
            <a:ext cx="1292860" cy="121920"/>
          </a:xfrm>
          <a:prstGeom prst="ellipse">
            <a:avLst/>
          </a:prstGeom>
          <a:solidFill>
            <a:srgbClr val="BCBE2B">
              <a:alpha val="65098"/>
            </a:srgbClr>
          </a:solidFill>
          <a:ln/>
        </p:spPr>
      </p:sp>
      <p:sp>
        <p:nvSpPr>
          <p:cNvPr id="9" name="Text 4"/>
          <p:cNvSpPr/>
          <p:nvPr/>
        </p:nvSpPr>
        <p:spPr>
          <a:xfrm>
            <a:off x="1669415" y="5783580"/>
            <a:ext cx="1292860"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4242435" y="1379220"/>
            <a:ext cx="3714750" cy="762000"/>
          </a:xfrm>
          <a:prstGeom prst="roundRect">
            <a:avLst>
              <a:gd name="adj" fmla="val 0"/>
            </a:avLst>
          </a:prstGeom>
          <a:gradFill flip="none" rotWithShape="1">
            <a:gsLst>
              <a:gs pos="0">
                <a:srgbClr val="9FC35D"/>
              </a:gs>
              <a:gs pos="41000">
                <a:srgbClr val="9FC35D"/>
              </a:gs>
              <a:gs pos="100000">
                <a:srgbClr val="C5DB9E"/>
              </a:gs>
            </a:gsLst>
            <a:lin ang="13500000" scaled="1"/>
          </a:gradFill>
          <a:ln/>
        </p:spPr>
      </p:sp>
      <p:sp>
        <p:nvSpPr>
          <p:cNvPr id="11" name="Text 6"/>
          <p:cNvSpPr/>
          <p:nvPr/>
        </p:nvSpPr>
        <p:spPr>
          <a:xfrm>
            <a:off x="4242435" y="1379220"/>
            <a:ext cx="371475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5454015" y="5387340"/>
            <a:ext cx="1292860" cy="121920"/>
          </a:xfrm>
          <a:prstGeom prst="ellipse">
            <a:avLst/>
          </a:prstGeom>
          <a:solidFill>
            <a:srgbClr val="BCBE2B">
              <a:alpha val="65098"/>
            </a:srgbClr>
          </a:solidFill>
          <a:ln/>
        </p:spPr>
      </p:sp>
      <p:sp>
        <p:nvSpPr>
          <p:cNvPr id="13" name="Text 8"/>
          <p:cNvSpPr/>
          <p:nvPr/>
        </p:nvSpPr>
        <p:spPr>
          <a:xfrm>
            <a:off x="5454015" y="5387340"/>
            <a:ext cx="1292860"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a:off x="8005445" y="1775460"/>
            <a:ext cx="3714750" cy="762000"/>
          </a:xfrm>
          <a:prstGeom prst="roundRect">
            <a:avLst>
              <a:gd name="adj" fmla="val 0"/>
            </a:avLst>
          </a:prstGeom>
          <a:gradFill flip="none" rotWithShape="1">
            <a:gsLst>
              <a:gs pos="0">
                <a:srgbClr val="9FC35D"/>
              </a:gs>
              <a:gs pos="41000">
                <a:srgbClr val="9FC35D"/>
              </a:gs>
              <a:gs pos="100000">
                <a:srgbClr val="C5DB9E"/>
              </a:gs>
            </a:gsLst>
            <a:lin ang="13500000" scaled="1"/>
          </a:gradFill>
          <a:ln/>
        </p:spPr>
      </p:sp>
      <p:sp>
        <p:nvSpPr>
          <p:cNvPr id="15" name="Text 10"/>
          <p:cNvSpPr/>
          <p:nvPr/>
        </p:nvSpPr>
        <p:spPr>
          <a:xfrm>
            <a:off x="8005445" y="1775460"/>
            <a:ext cx="371475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1"/>
          <p:cNvSpPr/>
          <p:nvPr/>
        </p:nvSpPr>
        <p:spPr>
          <a:xfrm>
            <a:off x="9217025" y="5783580"/>
            <a:ext cx="1292860" cy="121920"/>
          </a:xfrm>
          <a:prstGeom prst="ellipse">
            <a:avLst/>
          </a:prstGeom>
          <a:solidFill>
            <a:srgbClr val="BCBE2B">
              <a:alpha val="65098"/>
            </a:srgbClr>
          </a:solidFill>
          <a:ln/>
        </p:spPr>
      </p:sp>
      <p:sp>
        <p:nvSpPr>
          <p:cNvPr id="17" name="Text 12"/>
          <p:cNvSpPr/>
          <p:nvPr/>
        </p:nvSpPr>
        <p:spPr>
          <a:xfrm>
            <a:off x="9217025" y="5783580"/>
            <a:ext cx="1292860"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3"/>
          <p:cNvSpPr/>
          <p:nvPr/>
        </p:nvSpPr>
        <p:spPr>
          <a:xfrm>
            <a:off x="744905" y="1833880"/>
            <a:ext cx="314061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Purchase Probability Prediction</a:t>
            </a:r>
            <a:endParaRPr lang="en-US" sz="1600" dirty="0"/>
          </a:p>
        </p:txBody>
      </p:sp>
      <p:sp>
        <p:nvSpPr>
          <p:cNvPr id="19" name="Text 14"/>
          <p:cNvSpPr/>
          <p:nvPr/>
        </p:nvSpPr>
        <p:spPr>
          <a:xfrm>
            <a:off x="586740" y="2593340"/>
            <a:ext cx="3457575" cy="13291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AI predicts the likelihood of a customer making a purchase, enabling marketers to time offers and promotions for maximum impact.</a:t>
            </a:r>
            <a:endParaRPr lang="en-US" sz="1600" dirty="0"/>
          </a:p>
        </p:txBody>
      </p:sp>
      <p:sp>
        <p:nvSpPr>
          <p:cNvPr id="20" name="Text 15"/>
          <p:cNvSpPr/>
          <p:nvPr/>
        </p:nvSpPr>
        <p:spPr>
          <a:xfrm>
            <a:off x="4529505" y="1437640"/>
            <a:ext cx="314061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Churn Risk Identification</a:t>
            </a:r>
            <a:endParaRPr lang="en-US" sz="1600" dirty="0"/>
          </a:p>
        </p:txBody>
      </p:sp>
      <p:sp>
        <p:nvSpPr>
          <p:cNvPr id="21" name="Text 16"/>
          <p:cNvSpPr/>
          <p:nvPr/>
        </p:nvSpPr>
        <p:spPr>
          <a:xfrm>
            <a:off x="4371340" y="2197100"/>
            <a:ext cx="3457575" cy="13291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AI identifies customers at risk of churn, allowing marketers to implement targeted retention strategies to improve customer lifetime value.</a:t>
            </a:r>
            <a:endParaRPr lang="en-US" sz="1600" dirty="0"/>
          </a:p>
        </p:txBody>
      </p:sp>
      <p:sp>
        <p:nvSpPr>
          <p:cNvPr id="22" name="Text 17"/>
          <p:cNvSpPr/>
          <p:nvPr/>
        </p:nvSpPr>
        <p:spPr>
          <a:xfrm>
            <a:off x="8292515" y="1833880"/>
            <a:ext cx="314061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Next-Best-Product Recommendations</a:t>
            </a:r>
            <a:endParaRPr lang="en-US" sz="1600" dirty="0"/>
          </a:p>
        </p:txBody>
      </p:sp>
      <p:sp>
        <p:nvSpPr>
          <p:cNvPr id="23" name="Text 18"/>
          <p:cNvSpPr/>
          <p:nvPr/>
        </p:nvSpPr>
        <p:spPr>
          <a:xfrm>
            <a:off x="8134350" y="2593340"/>
            <a:ext cx="3457575" cy="13291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AI suggests the next best product or service for each customer segment, helping marketers optimize upselling and cross-selling efforts.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Campaign Control</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Auto Media Buying &amp; Scheduling</a:t>
            </a:r>
            <a:endParaRPr lang="en-US" sz="1600" dirty="0"/>
          </a:p>
        </p:txBody>
      </p:sp>
      <p:sp>
        <p:nvSpPr>
          <p:cNvPr id="3" name="Shape 1"/>
          <p:cNvSpPr/>
          <p:nvPr/>
        </p:nvSpPr>
        <p:spPr>
          <a:xfrm>
            <a:off x="3208020" y="1809750"/>
            <a:ext cx="2853690" cy="4291330"/>
          </a:xfrm>
          <a:prstGeom prst="roundRect">
            <a:avLst>
              <a:gd name="adj" fmla="val 16667"/>
            </a:avLst>
          </a:prstGeom>
          <a:solidFill>
            <a:srgbClr val="FFFFFF"/>
          </a:solidFill>
          <a:ln w="25400">
            <a:solidFill>
              <a:srgbClr val="9FC35D"/>
            </a:solidFill>
            <a:prstDash val="solid"/>
          </a:ln>
        </p:spPr>
      </p:sp>
      <p:sp>
        <p:nvSpPr>
          <p:cNvPr id="4" name="Text 2"/>
          <p:cNvSpPr/>
          <p:nvPr/>
        </p:nvSpPr>
        <p:spPr>
          <a:xfrm>
            <a:off x="3208020" y="1809750"/>
            <a:ext cx="2853690" cy="42913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251460" y="1809750"/>
            <a:ext cx="2853690" cy="4291330"/>
          </a:xfrm>
          <a:prstGeom prst="roundRect">
            <a:avLst>
              <a:gd name="adj" fmla="val 16667"/>
            </a:avLst>
          </a:prstGeom>
          <a:solidFill>
            <a:srgbClr val="9FC35D"/>
          </a:solidFill>
          <a:ln/>
        </p:spPr>
      </p:sp>
      <p:sp>
        <p:nvSpPr>
          <p:cNvPr id="6" name="Text 4"/>
          <p:cNvSpPr/>
          <p:nvPr/>
        </p:nvSpPr>
        <p:spPr>
          <a:xfrm>
            <a:off x="251460" y="1809750"/>
            <a:ext cx="2853690" cy="429133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6122670" y="1809750"/>
            <a:ext cx="2853690" cy="4291330"/>
          </a:xfrm>
          <a:prstGeom prst="roundRect">
            <a:avLst>
              <a:gd name="adj" fmla="val 16667"/>
            </a:avLst>
          </a:prstGeom>
          <a:solidFill>
            <a:srgbClr val="9FC35D"/>
          </a:solidFill>
          <a:ln/>
        </p:spPr>
      </p:sp>
      <p:sp>
        <p:nvSpPr>
          <p:cNvPr id="8" name="Text 6"/>
          <p:cNvSpPr/>
          <p:nvPr/>
        </p:nvSpPr>
        <p:spPr>
          <a:xfrm>
            <a:off x="6122670" y="1809750"/>
            <a:ext cx="2853690" cy="42913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9037320" y="1809750"/>
            <a:ext cx="2853690" cy="4291330"/>
          </a:xfrm>
          <a:prstGeom prst="roundRect">
            <a:avLst>
              <a:gd name="adj" fmla="val 16667"/>
            </a:avLst>
          </a:prstGeom>
          <a:solidFill>
            <a:srgbClr val="FFFFFF"/>
          </a:solidFill>
          <a:ln w="25400">
            <a:solidFill>
              <a:srgbClr val="9FC35D"/>
            </a:solidFill>
            <a:prstDash val="solid"/>
          </a:ln>
        </p:spPr>
      </p:sp>
      <p:sp>
        <p:nvSpPr>
          <p:cNvPr id="10" name="Text 8"/>
          <p:cNvSpPr/>
          <p:nvPr/>
        </p:nvSpPr>
        <p:spPr>
          <a:xfrm>
            <a:off x="9037320" y="1809750"/>
            <a:ext cx="2853690" cy="42913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344170" y="2105025"/>
            <a:ext cx="2669540" cy="750570"/>
          </a:xfrm>
          <a:prstGeom prst="rect">
            <a:avLst/>
          </a:prstGeom>
          <a:noFill/>
          <a:ln/>
        </p:spPr>
        <p:txBody>
          <a:bodyPr wrap="square" lIns="91440" tIns="45720" rIns="91440" bIns="45720" rtlCol="0" anchor="t"/>
          <a:lstStyle/>
          <a:p>
            <a:pPr>
              <a:lnSpc>
                <a:spcPct val="100000"/>
              </a:lnSpc>
            </a:pPr>
            <a:r>
              <a:rPr lang="en-US" sz="1800" b="1" dirty="0">
                <a:solidFill>
                  <a:srgbClr val="FFFFFF"/>
                </a:solidFill>
                <a:latin typeface="MiSans" pitchFamily="34" charset="0"/>
                <a:ea typeface="MiSans" pitchFamily="34" charset="-122"/>
                <a:cs typeface="MiSans" pitchFamily="34" charset="-120"/>
              </a:rPr>
              <a:t>Real-Time Ad Placement</a:t>
            </a:r>
            <a:endParaRPr lang="en-US" sz="1600" dirty="0"/>
          </a:p>
        </p:txBody>
      </p:sp>
      <p:sp>
        <p:nvSpPr>
          <p:cNvPr id="12" name="Text 10"/>
          <p:cNvSpPr/>
          <p:nvPr/>
        </p:nvSpPr>
        <p:spPr>
          <a:xfrm>
            <a:off x="321310" y="2867025"/>
            <a:ext cx="269176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tools like Google Ads Smart Bidding automatically adjust ad bids in real time to maximize ROI, ensuring that every dollar spent is optimized for performance.</a:t>
            </a:r>
            <a:endParaRPr lang="en-US" sz="1600" dirty="0"/>
          </a:p>
        </p:txBody>
      </p:sp>
      <p:sp>
        <p:nvSpPr>
          <p:cNvPr id="13" name="Text 11"/>
          <p:cNvSpPr/>
          <p:nvPr/>
        </p:nvSpPr>
        <p:spPr>
          <a:xfrm>
            <a:off x="3300730" y="2105025"/>
            <a:ext cx="2669540" cy="7505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Social Media Scheduling</a:t>
            </a:r>
            <a:endParaRPr lang="en-US" sz="1600" dirty="0"/>
          </a:p>
        </p:txBody>
      </p:sp>
      <p:sp>
        <p:nvSpPr>
          <p:cNvPr id="14" name="Text 12"/>
          <p:cNvSpPr/>
          <p:nvPr/>
        </p:nvSpPr>
        <p:spPr>
          <a:xfrm>
            <a:off x="3277870" y="2867025"/>
            <a:ext cx="269176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schedules social media posts at optimal times for engagement, ensuring that content reaches the largest possible audience at the right moment.</a:t>
            </a:r>
            <a:endParaRPr lang="en-US" sz="1600" dirty="0"/>
          </a:p>
        </p:txBody>
      </p:sp>
      <p:sp>
        <p:nvSpPr>
          <p:cNvPr id="15" name="Text 13"/>
          <p:cNvSpPr/>
          <p:nvPr/>
        </p:nvSpPr>
        <p:spPr>
          <a:xfrm>
            <a:off x="6215380" y="2105025"/>
            <a:ext cx="2669540" cy="750570"/>
          </a:xfrm>
          <a:prstGeom prst="rect">
            <a:avLst/>
          </a:prstGeom>
          <a:noFill/>
          <a:ln/>
        </p:spPr>
        <p:txBody>
          <a:bodyPr wrap="square" lIns="91440" tIns="45720" rIns="91440" bIns="45720" rtlCol="0" anchor="t"/>
          <a:lstStyle/>
          <a:p>
            <a:pPr>
              <a:lnSpc>
                <a:spcPct val="100000"/>
              </a:lnSpc>
            </a:pPr>
            <a:r>
              <a:rPr lang="en-US" sz="1800" b="1" dirty="0">
                <a:solidFill>
                  <a:srgbClr val="FFFFFF"/>
                </a:solidFill>
                <a:latin typeface="MiSans" pitchFamily="34" charset="0"/>
                <a:ea typeface="MiSans" pitchFamily="34" charset="-122"/>
                <a:cs typeface="MiSans" pitchFamily="34" charset="-120"/>
              </a:rPr>
              <a:t>Budget Allocation</a:t>
            </a:r>
            <a:endParaRPr lang="en-US" sz="1600" dirty="0"/>
          </a:p>
        </p:txBody>
      </p:sp>
      <p:sp>
        <p:nvSpPr>
          <p:cNvPr id="16" name="Text 14"/>
          <p:cNvSpPr/>
          <p:nvPr/>
        </p:nvSpPr>
        <p:spPr>
          <a:xfrm>
            <a:off x="6192520" y="2867025"/>
            <a:ext cx="2691765"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analyzes campaign performance data to recommend budget reallocations, ensuring that resources are directed towards the most effective channels and tactics.</a:t>
            </a:r>
            <a:endParaRPr lang="en-US" sz="1600" dirty="0"/>
          </a:p>
        </p:txBody>
      </p:sp>
      <p:sp>
        <p:nvSpPr>
          <p:cNvPr id="17" name="Text 15"/>
          <p:cNvSpPr/>
          <p:nvPr/>
        </p:nvSpPr>
        <p:spPr>
          <a:xfrm>
            <a:off x="9130030" y="2105025"/>
            <a:ext cx="2669540" cy="7505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A/B Testing Automation</a:t>
            </a:r>
            <a:endParaRPr lang="en-US" sz="1600" dirty="0"/>
          </a:p>
        </p:txBody>
      </p:sp>
      <p:sp>
        <p:nvSpPr>
          <p:cNvPr id="18" name="Text 16"/>
          <p:cNvSpPr/>
          <p:nvPr/>
        </p:nvSpPr>
        <p:spPr>
          <a:xfrm>
            <a:off x="9107170" y="2867025"/>
            <a:ext cx="269176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automates A/B testing of headlines, visuals, and CTAs, rapidly identifying the best-performing variants and reallocating spend accordingly.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Dynamic A/B &amp; Multivariate Tests</a:t>
            </a:r>
            <a:endParaRPr lang="en-US" sz="1600" dirty="0"/>
          </a:p>
        </p:txBody>
      </p:sp>
      <p:pic>
        <p:nvPicPr>
          <p:cNvPr id="3" name="Image 0" descr="https://kimi-img.moonshot.cn/pub/slides/slides_tmpl/image/25-08-27-20:03:50-d2nf89h8bjvh7rlj09ig.png"/>
          <p:cNvPicPr>
            <a:picLocks noChangeAspect="1"/>
          </p:cNvPicPr>
          <p:nvPr/>
        </p:nvPicPr>
        <p:blipFill>
          <a:blip r:embed="rId3"/>
          <a:srcRect/>
          <a:stretch/>
        </p:blipFill>
        <p:spPr>
          <a:xfrm>
            <a:off x="6443345" y="1109345"/>
            <a:ext cx="5748655" cy="5748655"/>
          </a:xfrm>
          <a:prstGeom prst="rect">
            <a:avLst/>
          </a:prstGeom>
        </p:spPr>
      </p:pic>
      <p:sp>
        <p:nvSpPr>
          <p:cNvPr id="4" name="Text 1"/>
          <p:cNvSpPr/>
          <p:nvPr/>
        </p:nvSpPr>
        <p:spPr>
          <a:xfrm>
            <a:off x="1045210" y="1656715"/>
            <a:ext cx="611886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Concurrent Testing</a:t>
            </a:r>
            <a:endParaRPr lang="en-US" sz="1600" dirty="0"/>
          </a:p>
        </p:txBody>
      </p:sp>
      <p:sp>
        <p:nvSpPr>
          <p:cNvPr id="5" name="Text 2"/>
          <p:cNvSpPr/>
          <p:nvPr/>
        </p:nvSpPr>
        <p:spPr>
          <a:xfrm>
            <a:off x="1045210" y="2770505"/>
            <a:ext cx="5051425" cy="158472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AI concurrently tests multiple variables, providing rapid insights and enabling marketers to optimize campaigns in real time without manual intervention.</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Analytics Edge</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Real-Time Performance Dashboards</a:t>
            </a:r>
            <a:endParaRPr lang="en-US" sz="1600" dirty="0"/>
          </a:p>
        </p:txBody>
      </p:sp>
      <p:sp>
        <p:nvSpPr>
          <p:cNvPr id="3" name="Shape 1"/>
          <p:cNvSpPr/>
          <p:nvPr/>
        </p:nvSpPr>
        <p:spPr>
          <a:xfrm>
            <a:off x="185420" y="1710055"/>
            <a:ext cx="3778250" cy="4194175"/>
          </a:xfrm>
          <a:prstGeom prst="roundRect">
            <a:avLst>
              <a:gd name="adj" fmla="val 4788"/>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4" name="Text 2"/>
          <p:cNvSpPr/>
          <p:nvPr/>
        </p:nvSpPr>
        <p:spPr>
          <a:xfrm>
            <a:off x="185420" y="1710055"/>
            <a:ext cx="377825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4123690" y="1710055"/>
            <a:ext cx="3778250" cy="4194175"/>
          </a:xfrm>
          <a:prstGeom prst="roundRect">
            <a:avLst>
              <a:gd name="adj" fmla="val 4788"/>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6" name="Text 4"/>
          <p:cNvSpPr/>
          <p:nvPr/>
        </p:nvSpPr>
        <p:spPr>
          <a:xfrm>
            <a:off x="4123690" y="1710055"/>
            <a:ext cx="377825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8082915" y="1710055"/>
            <a:ext cx="3778250" cy="4194175"/>
          </a:xfrm>
          <a:prstGeom prst="roundRect">
            <a:avLst>
              <a:gd name="adj" fmla="val 4788"/>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8" name="Text 6"/>
          <p:cNvSpPr/>
          <p:nvPr/>
        </p:nvSpPr>
        <p:spPr>
          <a:xfrm>
            <a:off x="8082915" y="1710055"/>
            <a:ext cx="377825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462915" y="1902460"/>
            <a:ext cx="87503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9FC35D"/>
                </a:solidFill>
                <a:latin typeface="MiSans" pitchFamily="34" charset="0"/>
                <a:ea typeface="MiSans" pitchFamily="34" charset="-122"/>
                <a:cs typeface="MiSans" pitchFamily="34" charset="-120"/>
              </a:rPr>
              <a:t>01</a:t>
            </a:r>
            <a:endParaRPr lang="en-US" sz="1600" dirty="0"/>
          </a:p>
        </p:txBody>
      </p:sp>
      <p:sp>
        <p:nvSpPr>
          <p:cNvPr id="10" name="Text 8"/>
          <p:cNvSpPr/>
          <p:nvPr/>
        </p:nvSpPr>
        <p:spPr>
          <a:xfrm>
            <a:off x="412115" y="2498090"/>
            <a:ext cx="34975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9FC35D"/>
                </a:solidFill>
                <a:latin typeface="MiSans" pitchFamily="34" charset="0"/>
                <a:ea typeface="MiSans" pitchFamily="34" charset="-122"/>
                <a:cs typeface="MiSans" pitchFamily="34" charset="-120"/>
              </a:rPr>
              <a:t>Cross-Channel Metrics</a:t>
            </a:r>
            <a:endParaRPr lang="en-US" sz="1600" dirty="0"/>
          </a:p>
        </p:txBody>
      </p:sp>
      <p:sp>
        <p:nvSpPr>
          <p:cNvPr id="11" name="Text 9"/>
          <p:cNvSpPr/>
          <p:nvPr/>
        </p:nvSpPr>
        <p:spPr>
          <a:xfrm>
            <a:off x="257810" y="3165475"/>
            <a:ext cx="372618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aggregates metrics from multiple channels, providing a unified view of campaign performance and enabling marketers to make data-driven decisions quickly.</a:t>
            </a:r>
            <a:endParaRPr lang="en-US" sz="1600" dirty="0"/>
          </a:p>
        </p:txBody>
      </p:sp>
      <p:sp>
        <p:nvSpPr>
          <p:cNvPr id="12" name="Text 10"/>
          <p:cNvSpPr/>
          <p:nvPr/>
        </p:nvSpPr>
        <p:spPr>
          <a:xfrm>
            <a:off x="4401185" y="1902460"/>
            <a:ext cx="110490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9FC35D"/>
                </a:solidFill>
                <a:latin typeface="MiSans" pitchFamily="34" charset="0"/>
                <a:ea typeface="MiSans" pitchFamily="34" charset="-122"/>
                <a:cs typeface="MiSans" pitchFamily="34" charset="-120"/>
              </a:rPr>
              <a:t>02</a:t>
            </a:r>
            <a:endParaRPr lang="en-US" sz="1600" dirty="0"/>
          </a:p>
        </p:txBody>
      </p:sp>
      <p:sp>
        <p:nvSpPr>
          <p:cNvPr id="13" name="Text 11"/>
          <p:cNvSpPr/>
          <p:nvPr/>
        </p:nvSpPr>
        <p:spPr>
          <a:xfrm>
            <a:off x="4350385" y="2498090"/>
            <a:ext cx="344614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9FC35D"/>
                </a:solidFill>
                <a:latin typeface="MiSans" pitchFamily="34" charset="0"/>
                <a:ea typeface="MiSans" pitchFamily="34" charset="-122"/>
                <a:cs typeface="MiSans" pitchFamily="34" charset="-120"/>
              </a:rPr>
              <a:t>Anomaly Detection</a:t>
            </a:r>
            <a:endParaRPr lang="en-US" sz="1600" dirty="0"/>
          </a:p>
        </p:txBody>
      </p:sp>
      <p:sp>
        <p:nvSpPr>
          <p:cNvPr id="14" name="Text 12"/>
          <p:cNvSpPr/>
          <p:nvPr/>
        </p:nvSpPr>
        <p:spPr>
          <a:xfrm>
            <a:off x="4198620" y="3165475"/>
            <a:ext cx="367220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detects anomalies in performance data, alerting marketers to potential issues and providing insights into root causes for immediate action.</a:t>
            </a:r>
            <a:endParaRPr lang="en-US" sz="1600" dirty="0"/>
          </a:p>
        </p:txBody>
      </p:sp>
      <p:sp>
        <p:nvSpPr>
          <p:cNvPr id="15" name="Text 13"/>
          <p:cNvSpPr/>
          <p:nvPr/>
        </p:nvSpPr>
        <p:spPr>
          <a:xfrm>
            <a:off x="8360410" y="1902460"/>
            <a:ext cx="110490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9FC35D"/>
                </a:solidFill>
                <a:latin typeface="MiSans" pitchFamily="34" charset="0"/>
                <a:ea typeface="MiSans" pitchFamily="34" charset="-122"/>
                <a:cs typeface="MiSans" pitchFamily="34" charset="-120"/>
              </a:rPr>
              <a:t>03</a:t>
            </a:r>
            <a:endParaRPr lang="en-US" sz="1600" dirty="0"/>
          </a:p>
        </p:txBody>
      </p:sp>
      <p:sp>
        <p:nvSpPr>
          <p:cNvPr id="16" name="Text 14"/>
          <p:cNvSpPr/>
          <p:nvPr/>
        </p:nvSpPr>
        <p:spPr>
          <a:xfrm>
            <a:off x="8309610" y="2498090"/>
            <a:ext cx="34467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9FC35D"/>
                </a:solidFill>
                <a:latin typeface="MiSans" pitchFamily="34" charset="0"/>
                <a:ea typeface="MiSans" pitchFamily="34" charset="-122"/>
                <a:cs typeface="MiSans" pitchFamily="34" charset="-120"/>
              </a:rPr>
              <a:t>Narrative Insights</a:t>
            </a:r>
            <a:endParaRPr lang="en-US" sz="1600" dirty="0"/>
          </a:p>
        </p:txBody>
      </p:sp>
      <p:sp>
        <p:nvSpPr>
          <p:cNvPr id="17" name="Text 15"/>
          <p:cNvSpPr/>
          <p:nvPr/>
        </p:nvSpPr>
        <p:spPr>
          <a:xfrm>
            <a:off x="8157845" y="3165475"/>
            <a:ext cx="367220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tools like Google Analytics and Tableau provide narrative insights, turning raw data into actionable recommendations for marketers.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Forecast &amp; Budget Allocator</a:t>
            </a:r>
            <a:endParaRPr lang="en-US" sz="1600" dirty="0"/>
          </a:p>
        </p:txBody>
      </p:sp>
      <p:sp>
        <p:nvSpPr>
          <p:cNvPr id="3" name="Shape 1"/>
          <p:cNvSpPr/>
          <p:nvPr/>
        </p:nvSpPr>
        <p:spPr>
          <a:xfrm>
            <a:off x="1838960" y="1971040"/>
            <a:ext cx="9264015" cy="3397885"/>
          </a:xfrm>
          <a:prstGeom prst="roundRect">
            <a:avLst>
              <a:gd name="adj" fmla="val 10344"/>
            </a:avLst>
          </a:prstGeom>
          <a:solidFill>
            <a:srgbClr val="FFFFFF"/>
          </a:solidFill>
          <a:ln w="19050">
            <a:gradFill flip="none" rotWithShape="1">
              <a:gsLst>
                <a:gs pos="0">
                  <a:srgbClr val="F4F4D3"/>
                </a:gs>
                <a:gs pos="100000">
                  <a:srgbClr val="BCBE2B"/>
                </a:gs>
              </a:gsLst>
              <a:lin ang="2700000" scaled="1"/>
            </a:gradFill>
            <a:prstDash val="solid"/>
          </a:ln>
        </p:spPr>
      </p:sp>
      <p:sp>
        <p:nvSpPr>
          <p:cNvPr id="4" name="Text 2"/>
          <p:cNvSpPr/>
          <p:nvPr/>
        </p:nvSpPr>
        <p:spPr>
          <a:xfrm>
            <a:off x="1838960" y="1971040"/>
            <a:ext cx="9264015" cy="339788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000760" y="1432560"/>
            <a:ext cx="4312285" cy="4312285"/>
          </a:xfrm>
          <a:prstGeom prst="ellipse">
            <a:avLst/>
          </a:prstGeom>
          <a:gradFill flip="none" rotWithShape="1">
            <a:gsLst>
              <a:gs pos="0">
                <a:srgbClr val="9FC35D"/>
              </a:gs>
              <a:gs pos="41000">
                <a:srgbClr val="9FC35D"/>
              </a:gs>
              <a:gs pos="100000">
                <a:srgbClr val="C5DB9E"/>
              </a:gs>
            </a:gsLst>
            <a:lin ang="13500000" scaled="1"/>
          </a:gradFill>
          <a:ln/>
        </p:spPr>
      </p:sp>
      <p:sp>
        <p:nvSpPr>
          <p:cNvPr id="6" name="Text 4"/>
          <p:cNvSpPr/>
          <p:nvPr/>
        </p:nvSpPr>
        <p:spPr>
          <a:xfrm>
            <a:off x="1000760" y="1432560"/>
            <a:ext cx="4312285" cy="431228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1393190" y="2320290"/>
            <a:ext cx="35687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Future Performance Prediction</a:t>
            </a:r>
            <a:endParaRPr lang="en-US" sz="1600" dirty="0"/>
          </a:p>
        </p:txBody>
      </p:sp>
      <p:sp>
        <p:nvSpPr>
          <p:cNvPr id="8" name="Text 6"/>
          <p:cNvSpPr/>
          <p:nvPr/>
        </p:nvSpPr>
        <p:spPr>
          <a:xfrm>
            <a:off x="1351280" y="2929255"/>
            <a:ext cx="36963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predicts future campaign performance, enabling marketers to forecast conversions and customer acquisition costs accurately.</a:t>
            </a:r>
            <a:endParaRPr lang="en-US" sz="1600" dirty="0"/>
          </a:p>
        </p:txBody>
      </p:sp>
      <p:sp>
        <p:nvSpPr>
          <p:cNvPr id="9" name="Text 7"/>
          <p:cNvSpPr/>
          <p:nvPr/>
        </p:nvSpPr>
        <p:spPr>
          <a:xfrm>
            <a:off x="5313045" y="2340610"/>
            <a:ext cx="537654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9FC35D"/>
                </a:solidFill>
                <a:latin typeface="MiSans" pitchFamily="34" charset="0"/>
                <a:ea typeface="MiSans" pitchFamily="34" charset="-122"/>
                <a:cs typeface="MiSans" pitchFamily="34" charset="-120"/>
              </a:rPr>
              <a:t>Strategic Budget Allocation</a:t>
            </a:r>
            <a:endParaRPr lang="en-US" sz="1600" dirty="0"/>
          </a:p>
        </p:txBody>
      </p:sp>
      <p:sp>
        <p:nvSpPr>
          <p:cNvPr id="10" name="Text 8"/>
          <p:cNvSpPr/>
          <p:nvPr/>
        </p:nvSpPr>
        <p:spPr>
          <a:xfrm>
            <a:off x="5312410" y="2951480"/>
            <a:ext cx="5643880" cy="1069975"/>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recommends budget allocations based on predicted performance, helping marketers optimize spend for maximum growth and ROI.</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Hands-On Lab</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0-d2nf89h8bjvh7rlj09j0.png"/>
          <p:cNvPicPr>
            <a:picLocks noChangeAspect="1"/>
          </p:cNvPicPr>
          <p:nvPr/>
        </p:nvPicPr>
        <p:blipFill>
          <a:blip r:embed="rId3"/>
          <a:srcRect l="23" r="23"/>
          <a:stretch/>
        </p:blipFill>
        <p:spPr>
          <a:xfrm>
            <a:off x="0" y="-12065"/>
            <a:ext cx="12204700" cy="6870065"/>
          </a:xfrm>
          <a:prstGeom prst="rect">
            <a:avLst/>
          </a:prstGeom>
        </p:spPr>
      </p:pic>
      <p:sp>
        <p:nvSpPr>
          <p:cNvPr id="3" name="Shape 0"/>
          <p:cNvSpPr/>
          <p:nvPr/>
        </p:nvSpPr>
        <p:spPr>
          <a:xfrm flipH="1">
            <a:off x="1694180" y="2616835"/>
            <a:ext cx="12700" cy="467995"/>
          </a:xfrm>
          <a:prstGeom prst="line">
            <a:avLst/>
          </a:prstGeom>
          <a:noFill/>
          <a:ln w="19050">
            <a:solidFill>
              <a:srgbClr val="9FC35D"/>
            </a:solidFill>
            <a:prstDash val="solid"/>
            <a:headEnd type="none"/>
            <a:tailEnd type="none"/>
          </a:ln>
        </p:spPr>
      </p:sp>
      <p:sp>
        <p:nvSpPr>
          <p:cNvPr id="4" name="Shape 1"/>
          <p:cNvSpPr/>
          <p:nvPr/>
        </p:nvSpPr>
        <p:spPr>
          <a:xfrm flipH="1">
            <a:off x="1694180" y="3577590"/>
            <a:ext cx="12700" cy="467995"/>
          </a:xfrm>
          <a:prstGeom prst="line">
            <a:avLst/>
          </a:prstGeom>
          <a:noFill/>
          <a:ln w="19050">
            <a:solidFill>
              <a:srgbClr val="9FC35D"/>
            </a:solidFill>
            <a:prstDash val="solid"/>
            <a:headEnd type="none"/>
            <a:tailEnd type="none"/>
          </a:ln>
        </p:spPr>
      </p:sp>
      <p:sp>
        <p:nvSpPr>
          <p:cNvPr id="5" name="Shape 2"/>
          <p:cNvSpPr/>
          <p:nvPr/>
        </p:nvSpPr>
        <p:spPr>
          <a:xfrm flipH="1">
            <a:off x="1694180" y="4538345"/>
            <a:ext cx="12700" cy="467995"/>
          </a:xfrm>
          <a:prstGeom prst="line">
            <a:avLst/>
          </a:prstGeom>
          <a:noFill/>
          <a:ln w="19050">
            <a:solidFill>
              <a:srgbClr val="9FC35D"/>
            </a:solidFill>
            <a:prstDash val="solid"/>
            <a:headEnd type="none"/>
            <a:tailEnd type="none"/>
          </a:ln>
        </p:spPr>
      </p:sp>
      <p:sp>
        <p:nvSpPr>
          <p:cNvPr id="6" name="Shape 3"/>
          <p:cNvSpPr/>
          <p:nvPr/>
        </p:nvSpPr>
        <p:spPr>
          <a:xfrm flipH="1">
            <a:off x="7422515" y="2616835"/>
            <a:ext cx="12700" cy="467995"/>
          </a:xfrm>
          <a:prstGeom prst="line">
            <a:avLst/>
          </a:prstGeom>
          <a:noFill/>
          <a:ln w="19050">
            <a:solidFill>
              <a:srgbClr val="9FC35D"/>
            </a:solidFill>
            <a:prstDash val="solid"/>
            <a:headEnd type="none"/>
            <a:tailEnd type="none"/>
          </a:ln>
        </p:spPr>
      </p:sp>
      <p:sp>
        <p:nvSpPr>
          <p:cNvPr id="7" name="Shape 4"/>
          <p:cNvSpPr/>
          <p:nvPr/>
        </p:nvSpPr>
        <p:spPr>
          <a:xfrm flipH="1">
            <a:off x="7422515" y="3577590"/>
            <a:ext cx="12700" cy="467995"/>
          </a:xfrm>
          <a:prstGeom prst="line">
            <a:avLst/>
          </a:prstGeom>
          <a:noFill/>
          <a:ln w="19050">
            <a:solidFill>
              <a:srgbClr val="9FC35D"/>
            </a:solidFill>
            <a:prstDash val="solid"/>
            <a:headEnd type="none"/>
            <a:tailEnd type="none"/>
          </a:ln>
        </p:spPr>
      </p:sp>
      <p:sp>
        <p:nvSpPr>
          <p:cNvPr id="8" name="Text 5"/>
          <p:cNvSpPr/>
          <p:nvPr/>
        </p:nvSpPr>
        <p:spPr>
          <a:xfrm>
            <a:off x="3781425" y="1304925"/>
            <a:ext cx="4629150" cy="689610"/>
          </a:xfrm>
          <a:prstGeom prst="rect">
            <a:avLst/>
          </a:prstGeom>
          <a:noFill/>
          <a:ln/>
        </p:spPr>
        <p:txBody>
          <a:bodyPr wrap="square" lIns="0" tIns="0" rIns="0" bIns="0" rtlCol="0" anchor="ctr"/>
          <a:lstStyle/>
          <a:p>
            <a:pPr algn="ct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9" name="Text 6"/>
          <p:cNvSpPr/>
          <p:nvPr/>
        </p:nvSpPr>
        <p:spPr>
          <a:xfrm>
            <a:off x="695960" y="2559685"/>
            <a:ext cx="885825"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9FC35D"/>
                </a:solidFill>
                <a:latin typeface="MiSans" pitchFamily="34" charset="0"/>
                <a:ea typeface="MiSans" pitchFamily="34" charset="-122"/>
                <a:cs typeface="MiSans" pitchFamily="34" charset="-120"/>
              </a:rPr>
              <a:t>01</a:t>
            </a:r>
            <a:endParaRPr lang="en-US" sz="1600" dirty="0"/>
          </a:p>
        </p:txBody>
      </p:sp>
      <p:sp>
        <p:nvSpPr>
          <p:cNvPr id="10" name="Text 7"/>
          <p:cNvSpPr/>
          <p:nvPr/>
        </p:nvSpPr>
        <p:spPr>
          <a:xfrm>
            <a:off x="1762760" y="2621280"/>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AI &amp; the Marketer</a:t>
            </a:r>
            <a:endParaRPr lang="en-US" sz="1600" dirty="0"/>
          </a:p>
        </p:txBody>
      </p:sp>
      <p:sp>
        <p:nvSpPr>
          <p:cNvPr id="11" name="Text 8"/>
          <p:cNvSpPr/>
          <p:nvPr/>
        </p:nvSpPr>
        <p:spPr>
          <a:xfrm>
            <a:off x="797560" y="3520440"/>
            <a:ext cx="835025"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9FC35D"/>
                </a:solidFill>
                <a:latin typeface="MiSans" pitchFamily="34" charset="0"/>
                <a:ea typeface="MiSans" pitchFamily="34" charset="-122"/>
                <a:cs typeface="MiSans" pitchFamily="34" charset="-120"/>
              </a:rPr>
              <a:t>02</a:t>
            </a:r>
            <a:endParaRPr lang="en-US" sz="1600" dirty="0"/>
          </a:p>
        </p:txBody>
      </p:sp>
      <p:sp>
        <p:nvSpPr>
          <p:cNvPr id="12" name="Text 9"/>
          <p:cNvSpPr/>
          <p:nvPr/>
        </p:nvSpPr>
        <p:spPr>
          <a:xfrm>
            <a:off x="1762760" y="3582035"/>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Content Engine</a:t>
            </a:r>
            <a:endParaRPr lang="en-US" sz="1600" dirty="0"/>
          </a:p>
        </p:txBody>
      </p:sp>
      <p:sp>
        <p:nvSpPr>
          <p:cNvPr id="13" name="Text 10"/>
          <p:cNvSpPr/>
          <p:nvPr/>
        </p:nvSpPr>
        <p:spPr>
          <a:xfrm>
            <a:off x="784225" y="4481195"/>
            <a:ext cx="85598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9FC35D"/>
                </a:solidFill>
                <a:latin typeface="MiSans" pitchFamily="34" charset="0"/>
                <a:ea typeface="MiSans" pitchFamily="34" charset="-122"/>
                <a:cs typeface="MiSans" pitchFamily="34" charset="-120"/>
              </a:rPr>
              <a:t>03</a:t>
            </a:r>
            <a:endParaRPr lang="en-US" sz="1600" dirty="0"/>
          </a:p>
        </p:txBody>
      </p:sp>
      <p:sp>
        <p:nvSpPr>
          <p:cNvPr id="14" name="Text 11"/>
          <p:cNvSpPr/>
          <p:nvPr/>
        </p:nvSpPr>
        <p:spPr>
          <a:xfrm>
            <a:off x="1762760" y="4542790"/>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Audience Intel</a:t>
            </a:r>
            <a:endParaRPr lang="en-US" sz="1600" dirty="0"/>
          </a:p>
        </p:txBody>
      </p:sp>
      <p:sp>
        <p:nvSpPr>
          <p:cNvPr id="15" name="Text 12"/>
          <p:cNvSpPr/>
          <p:nvPr/>
        </p:nvSpPr>
        <p:spPr>
          <a:xfrm>
            <a:off x="6424295" y="2559685"/>
            <a:ext cx="88519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9FC35D"/>
                </a:solidFill>
                <a:latin typeface="MiSans" pitchFamily="34" charset="0"/>
                <a:ea typeface="MiSans" pitchFamily="34" charset="-122"/>
                <a:cs typeface="MiSans" pitchFamily="34" charset="-120"/>
              </a:rPr>
              <a:t>04</a:t>
            </a:r>
            <a:endParaRPr lang="en-US" sz="1600" dirty="0"/>
          </a:p>
        </p:txBody>
      </p:sp>
      <p:sp>
        <p:nvSpPr>
          <p:cNvPr id="16" name="Text 13"/>
          <p:cNvSpPr/>
          <p:nvPr/>
        </p:nvSpPr>
        <p:spPr>
          <a:xfrm>
            <a:off x="7491095" y="262128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Campaign Control</a:t>
            </a:r>
            <a:endParaRPr lang="en-US" sz="1600" dirty="0"/>
          </a:p>
        </p:txBody>
      </p:sp>
      <p:sp>
        <p:nvSpPr>
          <p:cNvPr id="17" name="Text 14"/>
          <p:cNvSpPr/>
          <p:nvPr/>
        </p:nvSpPr>
        <p:spPr>
          <a:xfrm>
            <a:off x="6501130" y="3498850"/>
            <a:ext cx="78867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9FC35D"/>
                </a:solidFill>
                <a:latin typeface="MiSans" pitchFamily="34" charset="0"/>
                <a:ea typeface="MiSans" pitchFamily="34" charset="-122"/>
                <a:cs typeface="MiSans" pitchFamily="34" charset="-120"/>
              </a:rPr>
              <a:t>05</a:t>
            </a:r>
            <a:endParaRPr lang="en-US" sz="1600" dirty="0"/>
          </a:p>
        </p:txBody>
      </p:sp>
      <p:sp>
        <p:nvSpPr>
          <p:cNvPr id="18" name="Text 15"/>
          <p:cNvSpPr/>
          <p:nvPr/>
        </p:nvSpPr>
        <p:spPr>
          <a:xfrm>
            <a:off x="7491095" y="358203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Analytics Edge</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63246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Lab One: Content Sprint</a:t>
            </a:r>
            <a:endParaRPr lang="en-US" sz="1600" dirty="0"/>
          </a:p>
        </p:txBody>
      </p:sp>
      <p:sp>
        <p:nvSpPr>
          <p:cNvPr id="3" name="Shape 1"/>
          <p:cNvSpPr/>
          <p:nvPr/>
        </p:nvSpPr>
        <p:spPr>
          <a:xfrm>
            <a:off x="-5080" y="5532755"/>
            <a:ext cx="12207240" cy="1325245"/>
          </a:xfrm>
          <a:prstGeom prst="roundRect">
            <a:avLst>
              <a:gd name="adj" fmla="val 0"/>
            </a:avLst>
          </a:prstGeom>
          <a:solidFill>
            <a:srgbClr val="9FC35D"/>
          </a:solidFill>
          <a:ln/>
        </p:spPr>
      </p:sp>
      <p:sp>
        <p:nvSpPr>
          <p:cNvPr id="4" name="Text 2"/>
          <p:cNvSpPr/>
          <p:nvPr/>
        </p:nvSpPr>
        <p:spPr>
          <a:xfrm>
            <a:off x="-5080" y="5532755"/>
            <a:ext cx="12207240" cy="132524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336550" y="1712595"/>
            <a:ext cx="2875915" cy="4068445"/>
          </a:xfrm>
          <a:prstGeom prst="roundRect">
            <a:avLst>
              <a:gd name="adj" fmla="val 16667"/>
            </a:avLst>
          </a:prstGeom>
          <a:solidFill>
            <a:srgbClr val="FFFFFF"/>
          </a:solidFill>
          <a:ln w="19050">
            <a:solidFill>
              <a:srgbClr val="9FC35D"/>
            </a:solidFill>
            <a:prstDash val="solid"/>
          </a:ln>
        </p:spPr>
      </p:sp>
      <p:sp>
        <p:nvSpPr>
          <p:cNvPr id="6" name="Text 4"/>
          <p:cNvSpPr/>
          <p:nvPr/>
        </p:nvSpPr>
        <p:spPr>
          <a:xfrm>
            <a:off x="336550" y="1712595"/>
            <a:ext cx="2875915" cy="40684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3263900" y="1712595"/>
            <a:ext cx="2875915" cy="4068445"/>
          </a:xfrm>
          <a:prstGeom prst="roundRect">
            <a:avLst>
              <a:gd name="adj" fmla="val 16667"/>
            </a:avLst>
          </a:prstGeom>
          <a:solidFill>
            <a:srgbClr val="FFFFFF"/>
          </a:solidFill>
          <a:ln w="19050">
            <a:solidFill>
              <a:srgbClr val="9FC35D"/>
            </a:solidFill>
            <a:prstDash val="solid"/>
          </a:ln>
        </p:spPr>
      </p:sp>
      <p:sp>
        <p:nvSpPr>
          <p:cNvPr id="8" name="Text 6"/>
          <p:cNvSpPr/>
          <p:nvPr/>
        </p:nvSpPr>
        <p:spPr>
          <a:xfrm>
            <a:off x="3263900" y="1712595"/>
            <a:ext cx="2875915" cy="406844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191885" y="1712595"/>
            <a:ext cx="2875915" cy="4068445"/>
          </a:xfrm>
          <a:prstGeom prst="roundRect">
            <a:avLst>
              <a:gd name="adj" fmla="val 16667"/>
            </a:avLst>
          </a:prstGeom>
          <a:solidFill>
            <a:srgbClr val="FFFFFF"/>
          </a:solidFill>
          <a:ln w="19050">
            <a:solidFill>
              <a:srgbClr val="9FC35D"/>
            </a:solidFill>
            <a:prstDash val="solid"/>
          </a:ln>
        </p:spPr>
      </p:sp>
      <p:sp>
        <p:nvSpPr>
          <p:cNvPr id="10" name="Text 8"/>
          <p:cNvSpPr/>
          <p:nvPr/>
        </p:nvSpPr>
        <p:spPr>
          <a:xfrm>
            <a:off x="6191885" y="1712595"/>
            <a:ext cx="2875915" cy="40684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9119235" y="1712595"/>
            <a:ext cx="2875915" cy="4068445"/>
          </a:xfrm>
          <a:prstGeom prst="roundRect">
            <a:avLst>
              <a:gd name="adj" fmla="val 16667"/>
            </a:avLst>
          </a:prstGeom>
          <a:solidFill>
            <a:srgbClr val="FFFFFF"/>
          </a:solidFill>
          <a:ln w="19050">
            <a:solidFill>
              <a:srgbClr val="9FC35D"/>
            </a:solidFill>
            <a:prstDash val="solid"/>
          </a:ln>
        </p:spPr>
      </p:sp>
      <p:sp>
        <p:nvSpPr>
          <p:cNvPr id="12" name="Text 10"/>
          <p:cNvSpPr/>
          <p:nvPr/>
        </p:nvSpPr>
        <p:spPr>
          <a:xfrm>
            <a:off x="9119235" y="1712595"/>
            <a:ext cx="2875915" cy="406844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1"/>
          <p:cNvSpPr/>
          <p:nvPr/>
        </p:nvSpPr>
        <p:spPr>
          <a:xfrm>
            <a:off x="478155" y="1952625"/>
            <a:ext cx="2549525" cy="6997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AI-Generated Content</a:t>
            </a:r>
            <a:endParaRPr lang="en-US" sz="1600" dirty="0"/>
          </a:p>
        </p:txBody>
      </p:sp>
      <p:sp>
        <p:nvSpPr>
          <p:cNvPr id="14" name="Text 12"/>
          <p:cNvSpPr/>
          <p:nvPr/>
        </p:nvSpPr>
        <p:spPr>
          <a:xfrm>
            <a:off x="458470" y="2793365"/>
            <a:ext cx="2687955" cy="262255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Use ChatGPT or Jasper to generate five social posts, two email variants, and recommended hashtags for a given product brief. Select the best option to ensure brand consistency.</a:t>
            </a:r>
            <a:endParaRPr lang="en-US" sz="1600" dirty="0"/>
          </a:p>
        </p:txBody>
      </p:sp>
      <p:sp>
        <p:nvSpPr>
          <p:cNvPr id="15" name="Text 13"/>
          <p:cNvSpPr/>
          <p:nvPr/>
        </p:nvSpPr>
        <p:spPr>
          <a:xfrm>
            <a:off x="3405505" y="1952625"/>
            <a:ext cx="2549525" cy="6997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Content Iteration</a:t>
            </a:r>
            <a:endParaRPr lang="en-US" sz="1600" dirty="0"/>
          </a:p>
        </p:txBody>
      </p:sp>
      <p:sp>
        <p:nvSpPr>
          <p:cNvPr id="16" name="Text 14"/>
          <p:cNvSpPr/>
          <p:nvPr/>
        </p:nvSpPr>
        <p:spPr>
          <a:xfrm>
            <a:off x="3385820" y="2793365"/>
            <a:ext cx="2687955" cy="262255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AI accelerates creative iteration, allowing marketers to test multiple ideas quickly and select the most effective content for their campaigns.</a:t>
            </a:r>
            <a:endParaRPr lang="en-US" sz="1600" dirty="0"/>
          </a:p>
        </p:txBody>
      </p:sp>
      <p:sp>
        <p:nvSpPr>
          <p:cNvPr id="17" name="Text 15"/>
          <p:cNvSpPr/>
          <p:nvPr/>
        </p:nvSpPr>
        <p:spPr>
          <a:xfrm>
            <a:off x="6333490" y="1952625"/>
            <a:ext cx="2549525" cy="6997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Brand Voice Preservation</a:t>
            </a:r>
            <a:endParaRPr lang="en-US" sz="1600" dirty="0"/>
          </a:p>
        </p:txBody>
      </p:sp>
      <p:sp>
        <p:nvSpPr>
          <p:cNvPr id="18" name="Text 16"/>
          <p:cNvSpPr/>
          <p:nvPr/>
        </p:nvSpPr>
        <p:spPr>
          <a:xfrm>
            <a:off x="6313805" y="2793365"/>
            <a:ext cx="2687955" cy="262255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While AI generates content, human oversight ensures that it aligns with the brand's voice and values, maintaining consistency across all marketing materials.</a:t>
            </a:r>
            <a:endParaRPr lang="en-US" sz="1600" dirty="0"/>
          </a:p>
        </p:txBody>
      </p:sp>
      <p:sp>
        <p:nvSpPr>
          <p:cNvPr id="19" name="Text 17"/>
          <p:cNvSpPr/>
          <p:nvPr/>
        </p:nvSpPr>
        <p:spPr>
          <a:xfrm>
            <a:off x="9260840" y="1952625"/>
            <a:ext cx="2549525" cy="699770"/>
          </a:xfrm>
          <a:prstGeom prst="rect">
            <a:avLst/>
          </a:prstGeom>
          <a:noFill/>
          <a:ln/>
        </p:spPr>
        <p:txBody>
          <a:bodyPr wrap="square" lIns="91440" tIns="45720" rIns="91440" bIns="4572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Efficient Creative Process</a:t>
            </a:r>
            <a:endParaRPr lang="en-US" sz="1600" dirty="0"/>
          </a:p>
        </p:txBody>
      </p:sp>
      <p:sp>
        <p:nvSpPr>
          <p:cNvPr id="20" name="Text 18"/>
          <p:cNvSpPr/>
          <p:nvPr/>
        </p:nvSpPr>
        <p:spPr>
          <a:xfrm>
            <a:off x="9241155" y="2793365"/>
            <a:ext cx="2687955" cy="262255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AI tools streamline the creative process, reducing the time spent on content creation and allowing marketers to focus on strategic planning and execution.</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48-d2nf8918bjvh7rlj09i0.png"/>
          <p:cNvPicPr>
            <a:picLocks noChangeAspect="1"/>
          </p:cNvPicPr>
          <p:nvPr/>
        </p:nvPicPr>
        <p:blipFill>
          <a:blip r:embed="rId3"/>
          <a:srcRect/>
          <a:stretch/>
        </p:blipFill>
        <p:spPr>
          <a:xfrm>
            <a:off x="6986905" y="1430020"/>
            <a:ext cx="4474210" cy="4309745"/>
          </a:xfrm>
          <a:prstGeom prst="rect">
            <a:avLst/>
          </a:prstGeom>
        </p:spPr>
      </p:pic>
      <p:sp>
        <p:nvSpPr>
          <p:cNvPr id="3"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Lab Two: Audience Micro-Segment</a:t>
            </a:r>
            <a:endParaRPr lang="en-US" sz="1600" dirty="0"/>
          </a:p>
        </p:txBody>
      </p:sp>
      <p:sp>
        <p:nvSpPr>
          <p:cNvPr id="4" name="Text 1"/>
          <p:cNvSpPr/>
          <p:nvPr/>
        </p:nvSpPr>
        <p:spPr>
          <a:xfrm>
            <a:off x="1075690" y="1915795"/>
            <a:ext cx="664464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AI-Driven Segmentation</a:t>
            </a:r>
            <a:endParaRPr lang="en-US" sz="1600" dirty="0"/>
          </a:p>
        </p:txBody>
      </p:sp>
      <p:sp>
        <p:nvSpPr>
          <p:cNvPr id="5" name="Text 2"/>
          <p:cNvSpPr/>
          <p:nvPr/>
        </p:nvSpPr>
        <p:spPr>
          <a:xfrm>
            <a:off x="1111250" y="3197225"/>
            <a:ext cx="5343525" cy="198100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Upload CRM data into HubSpot or Salesforce Einstein to create high-value and at-risk customer segments. Craft differentiated offers based on these insights to improve engagement and conversion.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Lab Three: Budget Optimizer</a:t>
            </a:r>
            <a:endParaRPr lang="en-US" sz="1600" dirty="0"/>
          </a:p>
        </p:txBody>
      </p:sp>
      <p:sp>
        <p:nvSpPr>
          <p:cNvPr id="3" name="Shape 1"/>
          <p:cNvSpPr/>
          <p:nvPr/>
        </p:nvSpPr>
        <p:spPr>
          <a:xfrm>
            <a:off x="1016000" y="1473200"/>
            <a:ext cx="334361" cy="335280"/>
          </a:xfrm>
          <a:prstGeom prst="chevron">
            <a:avLst>
              <a:gd name="adj" fmla="val 50000"/>
            </a:avLst>
          </a:prstGeom>
          <a:gradFill flip="none" rotWithShape="1">
            <a:gsLst>
              <a:gs pos="0">
                <a:srgbClr val="9FC35D"/>
              </a:gs>
              <a:gs pos="41000">
                <a:srgbClr val="9FC35D"/>
              </a:gs>
              <a:gs pos="100000">
                <a:srgbClr val="C5DB9E"/>
              </a:gs>
            </a:gsLst>
            <a:lin ang="13500000" scaled="1"/>
          </a:gradFill>
          <a:ln/>
        </p:spPr>
      </p:sp>
      <p:sp>
        <p:nvSpPr>
          <p:cNvPr id="4" name="Text 2"/>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342674" y="1473200"/>
            <a:ext cx="334361" cy="335280"/>
          </a:xfrm>
          <a:prstGeom prst="chevron">
            <a:avLst>
              <a:gd name="adj" fmla="val 50000"/>
            </a:avLst>
          </a:prstGeom>
          <a:gradFill flip="none" rotWithShape="1">
            <a:gsLst>
              <a:gs pos="0">
                <a:srgbClr val="9FC35D"/>
              </a:gs>
              <a:gs pos="41000">
                <a:srgbClr val="9FC35D"/>
              </a:gs>
              <a:gs pos="100000">
                <a:srgbClr val="C5DB9E"/>
              </a:gs>
            </a:gsLst>
            <a:lin ang="13500000" scaled="1"/>
          </a:gradFill>
          <a:ln/>
        </p:spPr>
      </p:sp>
      <p:sp>
        <p:nvSpPr>
          <p:cNvPr id="6" name="Text 4"/>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699270" y="3398520"/>
            <a:ext cx="5033389" cy="2712720"/>
          </a:xfrm>
          <a:prstGeom prst="roundRect">
            <a:avLst>
              <a:gd name="adj" fmla="val 7677"/>
            </a:avLst>
          </a:prstGeom>
          <a:solidFill>
            <a:srgbClr val="FFFFFF"/>
          </a:solidFill>
          <a:ln w="19050">
            <a:gradFill flip="none" rotWithShape="1">
              <a:gsLst>
                <a:gs pos="0">
                  <a:srgbClr val="DFE078"/>
                </a:gs>
                <a:gs pos="100000">
                  <a:srgbClr val="BCBE2B"/>
                </a:gs>
              </a:gsLst>
              <a:lin ang="2700000" scaled="1"/>
            </a:gradFill>
            <a:prstDash val="solid"/>
          </a:ln>
        </p:spPr>
      </p:sp>
      <p:sp>
        <p:nvSpPr>
          <p:cNvPr id="8" name="Text 6"/>
          <p:cNvSpPr/>
          <p:nvPr/>
        </p:nvSpPr>
        <p:spPr>
          <a:xfrm>
            <a:off x="699270" y="3398520"/>
            <a:ext cx="5033389"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90880" y="3383280"/>
            <a:ext cx="5050169" cy="640080"/>
          </a:xfrm>
          <a:prstGeom prst="round2SameRect">
            <a:avLst>
              <a:gd name="adj1" fmla="val 16667"/>
              <a:gd name="adj2" fmla="val 0"/>
            </a:avLst>
          </a:prstGeom>
          <a:gradFill flip="none" rotWithShape="1">
            <a:gsLst>
              <a:gs pos="0">
                <a:srgbClr val="9FC35D"/>
              </a:gs>
              <a:gs pos="41000">
                <a:srgbClr val="9FC35D"/>
              </a:gs>
              <a:gs pos="100000">
                <a:srgbClr val="C5DB9E"/>
              </a:gs>
            </a:gsLst>
            <a:lin ang="13500000" scaled="1"/>
          </a:gradFill>
          <a:ln/>
        </p:spPr>
      </p:sp>
      <p:sp>
        <p:nvSpPr>
          <p:cNvPr id="10" name="Text 8"/>
          <p:cNvSpPr/>
          <p:nvPr/>
        </p:nvSpPr>
        <p:spPr>
          <a:xfrm>
            <a:off x="690880" y="3383280"/>
            <a:ext cx="5050169"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309481" y="3398520"/>
            <a:ext cx="5033389" cy="2712720"/>
          </a:xfrm>
          <a:prstGeom prst="roundRect">
            <a:avLst>
              <a:gd name="adj" fmla="val 7677"/>
            </a:avLst>
          </a:prstGeom>
          <a:solidFill>
            <a:srgbClr val="FFFFFF"/>
          </a:solidFill>
          <a:ln w="19050">
            <a:gradFill flip="none" rotWithShape="1">
              <a:gsLst>
                <a:gs pos="0">
                  <a:srgbClr val="DFE078"/>
                </a:gs>
                <a:gs pos="100000">
                  <a:srgbClr val="BCBE2B"/>
                </a:gs>
              </a:gsLst>
              <a:lin ang="2700000" scaled="1"/>
            </a:gradFill>
            <a:prstDash val="solid"/>
          </a:ln>
        </p:spPr>
      </p:sp>
      <p:sp>
        <p:nvSpPr>
          <p:cNvPr id="12" name="Text 10"/>
          <p:cNvSpPr/>
          <p:nvPr/>
        </p:nvSpPr>
        <p:spPr>
          <a:xfrm>
            <a:off x="6309481" y="3398520"/>
            <a:ext cx="5033389"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6301091" y="3383280"/>
            <a:ext cx="5050169" cy="640080"/>
          </a:xfrm>
          <a:prstGeom prst="round2SameRect">
            <a:avLst>
              <a:gd name="adj1" fmla="val 16667"/>
              <a:gd name="adj2" fmla="val 0"/>
            </a:avLst>
          </a:prstGeom>
          <a:gradFill flip="none" rotWithShape="1">
            <a:gsLst>
              <a:gs pos="0">
                <a:srgbClr val="9FC35D"/>
              </a:gs>
              <a:gs pos="41000">
                <a:srgbClr val="9FC35D"/>
              </a:gs>
              <a:gs pos="100000">
                <a:srgbClr val="C5DB9E"/>
              </a:gs>
            </a:gsLst>
            <a:lin ang="13500000" scaled="1"/>
          </a:gradFill>
          <a:ln/>
        </p:spPr>
      </p:sp>
      <p:sp>
        <p:nvSpPr>
          <p:cNvPr id="14" name="Text 12"/>
          <p:cNvSpPr/>
          <p:nvPr/>
        </p:nvSpPr>
        <p:spPr>
          <a:xfrm>
            <a:off x="6301091" y="3383280"/>
            <a:ext cx="5050169"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762125" y="1441133"/>
            <a:ext cx="464400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Performance Forecasting</a:t>
            </a:r>
            <a:endParaRPr lang="en-US" sz="1600" dirty="0"/>
          </a:p>
        </p:txBody>
      </p:sp>
      <p:sp>
        <p:nvSpPr>
          <p:cNvPr id="16" name="Text 14"/>
          <p:cNvSpPr/>
          <p:nvPr/>
        </p:nvSpPr>
        <p:spPr>
          <a:xfrm>
            <a:off x="1016000" y="1960880"/>
            <a:ext cx="979424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Use Google Ads AI or Facebook CBO to forecast ROIs under different budget scenarios. Select the optimal plan based on predicted performance.</a:t>
            </a:r>
            <a:endParaRPr lang="en-US" sz="1600" dirty="0"/>
          </a:p>
        </p:txBody>
      </p:sp>
      <p:sp>
        <p:nvSpPr>
          <p:cNvPr id="17" name="Text 15"/>
          <p:cNvSpPr/>
          <p:nvPr/>
        </p:nvSpPr>
        <p:spPr>
          <a:xfrm>
            <a:off x="902731" y="3503930"/>
            <a:ext cx="4627166"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Strategic Spend Allocation</a:t>
            </a:r>
            <a:endParaRPr lang="en-US" sz="1600" dirty="0"/>
          </a:p>
        </p:txBody>
      </p:sp>
      <p:sp>
        <p:nvSpPr>
          <p:cNvPr id="18" name="Text 16"/>
          <p:cNvSpPr/>
          <p:nvPr/>
        </p:nvSpPr>
        <p:spPr>
          <a:xfrm>
            <a:off x="911821" y="4069080"/>
            <a:ext cx="4608987" cy="877888"/>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AI provides data-driven recommendations for budget allocation, helping marketers optimize spend and achieve higher ROI.</a:t>
            </a:r>
            <a:endParaRPr lang="en-US" sz="1600" dirty="0"/>
          </a:p>
        </p:txBody>
      </p:sp>
      <p:sp>
        <p:nvSpPr>
          <p:cNvPr id="19" name="Text 17"/>
          <p:cNvSpPr/>
          <p:nvPr/>
        </p:nvSpPr>
        <p:spPr>
          <a:xfrm>
            <a:off x="6512942" y="3503930"/>
            <a:ext cx="4627166"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Measurable Growth</a:t>
            </a:r>
            <a:endParaRPr lang="en-US" sz="1600" dirty="0"/>
          </a:p>
        </p:txBody>
      </p:sp>
      <p:sp>
        <p:nvSpPr>
          <p:cNvPr id="20" name="Text 18"/>
          <p:cNvSpPr/>
          <p:nvPr/>
        </p:nvSpPr>
        <p:spPr>
          <a:xfrm>
            <a:off x="6522032" y="4069080"/>
            <a:ext cx="4608987" cy="1170384"/>
          </a:xfrm>
          <a:prstGeom prst="rect">
            <a:avLst/>
          </a:prstGeom>
          <a:noFill/>
          <a:ln/>
        </p:spPr>
        <p:txBody>
          <a:bodyPr wrap="square" lIns="91440" tIns="45720" rIns="91440" bIns="45720" rtlCol="0" anchor="t">
            <a:spAutoFit/>
          </a:bodyPr>
          <a:lstStyle/>
          <a:p>
            <a:pPr>
              <a:lnSpc>
                <a:spcPct val="120000"/>
              </a:lnSpc>
            </a:pPr>
            <a:r>
              <a:rPr lang="en-US" sz="1600" dirty="0">
                <a:solidFill>
                  <a:srgbClr val="000000"/>
                </a:solidFill>
                <a:latin typeface="MiSans" pitchFamily="34" charset="0"/>
                <a:ea typeface="MiSans" pitchFamily="34" charset="-122"/>
                <a:cs typeface="MiSans" pitchFamily="34" charset="-120"/>
              </a:rPr>
              <a:t>By leveraging AI for budget optimization, marketers can measure the impact of their decisions and drive measurable growth in their campaigns.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07</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Ethics &amp; Recap</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58215" y="1603375"/>
            <a:ext cx="10179050" cy="1905635"/>
          </a:xfrm>
          <a:prstGeom prst="roundRect">
            <a:avLst>
              <a:gd name="adj" fmla="val 6321"/>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3" name="Text 1"/>
          <p:cNvSpPr/>
          <p:nvPr/>
        </p:nvSpPr>
        <p:spPr>
          <a:xfrm>
            <a:off x="958215" y="1603375"/>
            <a:ext cx="10179050"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58215" y="3849370"/>
            <a:ext cx="10179050" cy="1905635"/>
          </a:xfrm>
          <a:prstGeom prst="roundRect">
            <a:avLst>
              <a:gd name="adj" fmla="val 6321"/>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5" name="Text 3"/>
          <p:cNvSpPr/>
          <p:nvPr/>
        </p:nvSpPr>
        <p:spPr>
          <a:xfrm>
            <a:off x="958215" y="3849370"/>
            <a:ext cx="10179050"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3:50-d2nf89h8bjvh7rlj09kg.png"/>
          <p:cNvPicPr>
            <a:picLocks noChangeAspect="1"/>
          </p:cNvPicPr>
          <p:nvPr/>
        </p:nvPicPr>
        <p:blipFill>
          <a:blip r:embed="rId3"/>
          <a:stretch>
            <a:fillRect/>
          </a:stretch>
        </p:blipFill>
        <p:spPr>
          <a:xfrm>
            <a:off x="1343660" y="1997710"/>
            <a:ext cx="8344535" cy="298450"/>
          </a:xfrm>
          <a:prstGeom prst="rect">
            <a:avLst/>
          </a:prstGeom>
        </p:spPr>
      </p:pic>
      <p:pic>
        <p:nvPicPr>
          <p:cNvPr id="7" name="Image 1" descr="https://kimi-img.moonshot.cn/pub/slides/slides_tmpl/image/25-08-27-20:03:50-d2nf89h8bjvh7rlj09kg.png"/>
          <p:cNvPicPr>
            <a:picLocks noChangeAspect="1"/>
          </p:cNvPicPr>
          <p:nvPr/>
        </p:nvPicPr>
        <p:blipFill>
          <a:blip r:embed="rId3"/>
          <a:stretch>
            <a:fillRect/>
          </a:stretch>
        </p:blipFill>
        <p:spPr>
          <a:xfrm>
            <a:off x="1343660" y="4220210"/>
            <a:ext cx="8344535" cy="298450"/>
          </a:xfrm>
          <a:prstGeom prst="rect">
            <a:avLst/>
          </a:prstGeom>
        </p:spPr>
      </p:pic>
      <p:sp>
        <p:nvSpPr>
          <p:cNvPr id="8" name="Text 4"/>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Responsible AI Marketing</a:t>
            </a:r>
            <a:endParaRPr lang="en-US" sz="1600" dirty="0"/>
          </a:p>
        </p:txBody>
      </p:sp>
      <p:sp>
        <p:nvSpPr>
          <p:cNvPr id="9" name="Text 5"/>
          <p:cNvSpPr/>
          <p:nvPr/>
        </p:nvSpPr>
        <p:spPr>
          <a:xfrm>
            <a:off x="1278890" y="1732280"/>
            <a:ext cx="88226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9FC35D"/>
                </a:solidFill>
                <a:latin typeface="MiSans" pitchFamily="34" charset="0"/>
                <a:ea typeface="MiSans" pitchFamily="34" charset="-122"/>
                <a:cs typeface="MiSans" pitchFamily="34" charset="-120"/>
              </a:rPr>
              <a:t>Ethical Data Use</a:t>
            </a:r>
            <a:endParaRPr lang="en-US" sz="1600" dirty="0"/>
          </a:p>
        </p:txBody>
      </p:sp>
      <p:sp>
        <p:nvSpPr>
          <p:cNvPr id="10" name="Text 6"/>
          <p:cNvSpPr/>
          <p:nvPr/>
        </p:nvSpPr>
        <p:spPr>
          <a:xfrm>
            <a:off x="1223645" y="2205355"/>
            <a:ext cx="951611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Ensure AI marketing practices respect privacy regulations and avoid opaque data use. Maintain transparency and ethical standards to build consumer trust.</a:t>
            </a:r>
            <a:endParaRPr lang="en-US" sz="1600" dirty="0"/>
          </a:p>
        </p:txBody>
      </p:sp>
      <p:sp>
        <p:nvSpPr>
          <p:cNvPr id="11" name="Text 7"/>
          <p:cNvSpPr/>
          <p:nvPr/>
        </p:nvSpPr>
        <p:spPr>
          <a:xfrm>
            <a:off x="1278890" y="3978275"/>
            <a:ext cx="88226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9FC35D"/>
                </a:solidFill>
                <a:latin typeface="MiSans" pitchFamily="34" charset="0"/>
                <a:ea typeface="MiSans" pitchFamily="34" charset="-122"/>
                <a:cs typeface="MiSans" pitchFamily="34" charset="-120"/>
              </a:rPr>
              <a:t>Human Oversight</a:t>
            </a:r>
            <a:endParaRPr lang="en-US" sz="1600" dirty="0"/>
          </a:p>
        </p:txBody>
      </p:sp>
      <p:sp>
        <p:nvSpPr>
          <p:cNvPr id="12" name="Text 8"/>
          <p:cNvSpPr/>
          <p:nvPr/>
        </p:nvSpPr>
        <p:spPr>
          <a:xfrm>
            <a:off x="1223645" y="4451350"/>
            <a:ext cx="951611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Maintain human oversight on brand values and ethical marketing practices. AI should enhance creativity and efficiency without compromising consumer trust.</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0-d2nf89h8bjvh7rlj09kg.png"/>
          <p:cNvPicPr>
            <a:picLocks noChangeAspect="1"/>
          </p:cNvPicPr>
          <p:nvPr/>
        </p:nvPicPr>
        <p:blipFill>
          <a:blip r:embed="rId3"/>
          <a:stretch>
            <a:fillRect/>
          </a:stretch>
        </p:blipFill>
        <p:spPr>
          <a:xfrm>
            <a:off x="4258945" y="3890010"/>
            <a:ext cx="3665220" cy="298450"/>
          </a:xfrm>
          <a:prstGeom prst="rect">
            <a:avLst/>
          </a:prstGeom>
        </p:spPr>
      </p:pic>
      <p:pic>
        <p:nvPicPr>
          <p:cNvPr id="3" name="Image 1" descr="https://kimi-img.moonshot.cn/pub/slides/slides_tmpl/image/25-08-27-20:03:50-d2nf89h8bjvh7rlj09kg.png"/>
          <p:cNvPicPr>
            <a:picLocks noChangeAspect="1"/>
          </p:cNvPicPr>
          <p:nvPr/>
        </p:nvPicPr>
        <p:blipFill>
          <a:blip r:embed="rId3"/>
          <a:stretch>
            <a:fillRect/>
          </a:stretch>
        </p:blipFill>
        <p:spPr>
          <a:xfrm>
            <a:off x="8221345" y="3890010"/>
            <a:ext cx="3665220" cy="298450"/>
          </a:xfrm>
          <a:prstGeom prst="rect">
            <a:avLst/>
          </a:prstGeom>
        </p:spPr>
      </p:pic>
      <p:sp>
        <p:nvSpPr>
          <p:cNvPr id="4"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Key Takeaways &amp; Next Steps</a:t>
            </a:r>
            <a:endParaRPr lang="en-US" sz="1600" dirty="0"/>
          </a:p>
        </p:txBody>
      </p:sp>
      <p:sp>
        <p:nvSpPr>
          <p:cNvPr id="5" name="Shape 1"/>
          <p:cNvSpPr/>
          <p:nvPr/>
        </p:nvSpPr>
        <p:spPr>
          <a:xfrm flipV="1">
            <a:off x="-12700" y="1188720"/>
            <a:ext cx="12204700" cy="2362835"/>
          </a:xfrm>
          <a:prstGeom prst="rect">
            <a:avLst/>
          </a:prstGeom>
          <a:solidFill>
            <a:srgbClr val="9FC35D"/>
          </a:solidFill>
          <a:ln/>
        </p:spPr>
      </p:sp>
      <p:sp>
        <p:nvSpPr>
          <p:cNvPr id="6" name="Text 2"/>
          <p:cNvSpPr/>
          <p:nvPr/>
        </p:nvSpPr>
        <p:spPr>
          <a:xfrm>
            <a:off x="-12700" y="1188720"/>
            <a:ext cx="12204700" cy="236283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282575" y="1636395"/>
            <a:ext cx="3738880" cy="4178935"/>
          </a:xfrm>
          <a:prstGeom prst="round2DiagRect">
            <a:avLst>
              <a:gd name="adj1" fmla="val 7758"/>
              <a:gd name="adj2" fmla="val 0"/>
            </a:avLst>
          </a:prstGeom>
          <a:solidFill>
            <a:srgbClr val="FFFFFF"/>
          </a:solidFill>
          <a:ln w="19050">
            <a:solidFill>
              <a:srgbClr val="3B602F"/>
            </a:solidFill>
            <a:prstDash val="solid"/>
          </a:ln>
        </p:spPr>
      </p:sp>
      <p:sp>
        <p:nvSpPr>
          <p:cNvPr id="8" name="Text 4"/>
          <p:cNvSpPr/>
          <p:nvPr/>
        </p:nvSpPr>
        <p:spPr>
          <a:xfrm>
            <a:off x="282575" y="1636395"/>
            <a:ext cx="3738880" cy="417893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5"/>
          <p:cNvSpPr/>
          <p:nvPr/>
        </p:nvSpPr>
        <p:spPr>
          <a:xfrm>
            <a:off x="555635" y="1937385"/>
            <a:ext cx="327331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3B602F"/>
                </a:solidFill>
                <a:latin typeface="MiSans" pitchFamily="34" charset="0"/>
                <a:ea typeface="MiSans" pitchFamily="34" charset="-122"/>
                <a:cs typeface="MiSans" pitchFamily="34" charset="-120"/>
              </a:rPr>
              <a:t>AI for Marketing Efficiency</a:t>
            </a:r>
            <a:endParaRPr lang="en-US" sz="1600" dirty="0"/>
          </a:p>
        </p:txBody>
      </p:sp>
      <p:sp>
        <p:nvSpPr>
          <p:cNvPr id="10" name="Text 6"/>
          <p:cNvSpPr/>
          <p:nvPr/>
        </p:nvSpPr>
        <p:spPr>
          <a:xfrm>
            <a:off x="555635" y="2700655"/>
            <a:ext cx="3183144" cy="2891790"/>
          </a:xfrm>
          <a:prstGeom prst="rect">
            <a:avLst/>
          </a:prstGeom>
          <a:noFill/>
          <a:ln/>
        </p:spPr>
        <p:txBody>
          <a:bodyPr wrap="square" lIns="91440" tIns="45720" rIns="91440" bIns="4572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AI excels at content creation, audience targeting, and campaign optimization, providing marketers with powerful tools to enhance efficiency and performance.</a:t>
            </a:r>
            <a:endParaRPr lang="en-US" sz="1600" dirty="0"/>
          </a:p>
        </p:txBody>
      </p:sp>
      <p:sp>
        <p:nvSpPr>
          <p:cNvPr id="11" name="Text 7"/>
          <p:cNvSpPr/>
          <p:nvPr/>
        </p:nvSpPr>
        <p:spPr>
          <a:xfrm>
            <a:off x="4239895" y="1532890"/>
            <a:ext cx="652399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Strategic Human Oversight</a:t>
            </a:r>
            <a:endParaRPr lang="en-US" sz="1600" dirty="0"/>
          </a:p>
        </p:txBody>
      </p:sp>
      <p:sp>
        <p:nvSpPr>
          <p:cNvPr id="12" name="Text 8"/>
          <p:cNvSpPr/>
          <p:nvPr/>
        </p:nvSpPr>
        <p:spPr>
          <a:xfrm>
            <a:off x="4231005" y="1976120"/>
            <a:ext cx="720407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Human strategic vision and ethical governance are essential. Marketers should use AI to augment their capabilities while maintaining control over creative strategy.</a:t>
            </a:r>
            <a:endParaRPr lang="en-US" sz="1600" dirty="0"/>
          </a:p>
        </p:txBody>
      </p:sp>
      <p:sp>
        <p:nvSpPr>
          <p:cNvPr id="13" name="Text 9"/>
          <p:cNvSpPr/>
          <p:nvPr/>
        </p:nvSpPr>
        <p:spPr>
          <a:xfrm>
            <a:off x="4189730" y="3649345"/>
            <a:ext cx="38461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3B602F"/>
                </a:solidFill>
                <a:latin typeface="MiSans" pitchFamily="34" charset="0"/>
                <a:ea typeface="MiSans" pitchFamily="34" charset="-122"/>
                <a:cs typeface="MiSans" pitchFamily="34" charset="-120"/>
              </a:rPr>
              <a:t>Pilot AI Tools</a:t>
            </a:r>
            <a:endParaRPr lang="en-US" sz="1600" dirty="0"/>
          </a:p>
        </p:txBody>
      </p:sp>
      <p:sp>
        <p:nvSpPr>
          <p:cNvPr id="14" name="Text 10"/>
          <p:cNvSpPr/>
          <p:nvPr/>
        </p:nvSpPr>
        <p:spPr>
          <a:xfrm>
            <a:off x="4189730" y="4115435"/>
            <a:ext cx="373824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Pilot one AI tool this week to measure its impact on key performance indicators. Iterate based on data and scale adoption across campaigns.</a:t>
            </a:r>
            <a:endParaRPr lang="en-US" sz="1600" dirty="0"/>
          </a:p>
        </p:txBody>
      </p:sp>
      <p:sp>
        <p:nvSpPr>
          <p:cNvPr id="15" name="Text 11"/>
          <p:cNvSpPr/>
          <p:nvPr/>
        </p:nvSpPr>
        <p:spPr>
          <a:xfrm>
            <a:off x="8141970" y="3649345"/>
            <a:ext cx="38461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3B602F"/>
                </a:solidFill>
                <a:latin typeface="MiSans" pitchFamily="34" charset="0"/>
                <a:ea typeface="MiSans" pitchFamily="34" charset="-122"/>
                <a:cs typeface="MiSans" pitchFamily="34" charset="-120"/>
              </a:rPr>
              <a:t>Continuous Improvement</a:t>
            </a:r>
            <a:endParaRPr lang="en-US" sz="1600" dirty="0"/>
          </a:p>
        </p:txBody>
      </p:sp>
      <p:sp>
        <p:nvSpPr>
          <p:cNvPr id="16" name="Text 12"/>
          <p:cNvSpPr/>
          <p:nvPr/>
        </p:nvSpPr>
        <p:spPr>
          <a:xfrm>
            <a:off x="8141970" y="4115435"/>
            <a:ext cx="373824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Continuously monitor and improve AI adoption to ensure it aligns with brand values and delivers measurable ROI improvements.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255510" y="1536700"/>
            <a:ext cx="3867150" cy="3867150"/>
          </a:xfrm>
          <a:prstGeom prst="ellipse">
            <a:avLst/>
          </a:prstGeom>
          <a:solidFill>
            <a:srgbClr val="BCBE2B"/>
          </a:solidFill>
          <a:ln/>
        </p:spPr>
      </p:sp>
      <p:sp>
        <p:nvSpPr>
          <p:cNvPr id="3" name="Text 1"/>
          <p:cNvSpPr/>
          <p:nvPr/>
        </p:nvSpPr>
        <p:spPr>
          <a:xfrm>
            <a:off x="7255510" y="1536700"/>
            <a:ext cx="3867150" cy="386715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3:46-d2nf88h8bjvh7rlj09h0.png"/>
          <p:cNvPicPr>
            <a:picLocks noChangeAspect="1"/>
          </p:cNvPicPr>
          <p:nvPr/>
        </p:nvPicPr>
        <p:blipFill>
          <a:blip r:embed="rId3"/>
          <a:srcRect l="24" r="24"/>
          <a:stretch/>
        </p:blipFill>
        <p:spPr>
          <a:xfrm>
            <a:off x="7166610" y="1448435"/>
            <a:ext cx="3923665" cy="3923665"/>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Cheat Sheet &amp; Tool Links</a:t>
            </a:r>
            <a:endParaRPr lang="en-US" sz="1600" dirty="0"/>
          </a:p>
        </p:txBody>
      </p:sp>
      <p:sp>
        <p:nvSpPr>
          <p:cNvPr id="6" name="Shape 3"/>
          <p:cNvSpPr/>
          <p:nvPr/>
        </p:nvSpPr>
        <p:spPr>
          <a:xfrm>
            <a:off x="318" y="6286500"/>
            <a:ext cx="12191365" cy="571500"/>
          </a:xfrm>
          <a:prstGeom prst="rect">
            <a:avLst/>
          </a:prstGeom>
          <a:gradFill flip="none" rotWithShape="1">
            <a:gsLst>
              <a:gs pos="0">
                <a:srgbClr val="9FC35D"/>
              </a:gs>
              <a:gs pos="91000">
                <a:srgbClr val="9FC35D"/>
              </a:gs>
              <a:gs pos="100000">
                <a:srgbClr val="9FC35D"/>
              </a:gs>
            </a:gsLst>
            <a:lin ang="13500000" scaled="1"/>
          </a:gradFill>
          <a:ln/>
        </p:spPr>
      </p:sp>
      <p:sp>
        <p:nvSpPr>
          <p:cNvPr id="7" name="Text 4"/>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957580" y="2174875"/>
            <a:ext cx="585660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9FC35D"/>
                </a:solidFill>
                <a:latin typeface="MiSans" pitchFamily="34" charset="0"/>
                <a:ea typeface="MiSans" pitchFamily="34" charset="-122"/>
                <a:cs typeface="MiSans" pitchFamily="34" charset="-120"/>
              </a:rPr>
              <a:t>Quick Reference Guide</a:t>
            </a:r>
            <a:endParaRPr lang="en-US" sz="1600" dirty="0"/>
          </a:p>
        </p:txBody>
      </p:sp>
      <p:sp>
        <p:nvSpPr>
          <p:cNvPr id="9" name="Text 6"/>
          <p:cNvSpPr/>
          <p:nvPr/>
        </p:nvSpPr>
        <p:spPr>
          <a:xfrm>
            <a:off x="957580" y="2892425"/>
            <a:ext cx="5856605" cy="1981002"/>
          </a:xfrm>
          <a:prstGeom prst="rect">
            <a:avLst/>
          </a:prstGeom>
          <a:noFill/>
          <a:ln/>
        </p:spPr>
        <p:txBody>
          <a:bodyPr wrap="square" lIns="91440" tIns="45720" rIns="91440" bIns="45720" rtlCol="0" anchor="t">
            <a:spAutoFit/>
          </a:bodyPr>
          <a:lstStyle/>
          <a:p>
            <a:pPr>
              <a:lnSpc>
                <a:spcPct val="130000"/>
              </a:lnSpc>
            </a:pPr>
            <a:r>
              <a:rPr lang="en-US" sz="2000" dirty="0">
                <a:solidFill>
                  <a:srgbClr val="2B2F36"/>
                </a:solidFill>
                <a:latin typeface="MiSans" pitchFamily="34" charset="0"/>
                <a:ea typeface="MiSans" pitchFamily="34" charset="-122"/>
                <a:cs typeface="MiSans" pitchFamily="34" charset="-120"/>
              </a:rPr>
              <a:t>Refer to the provided cheat sheet for a quick overview of AI strengths in marketing, recommended tools, and best practices. Use this guide to streamline your AI adoption journey.</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5-d2nf8ap8bjvh7rlj09ng.png"/>
          <p:cNvPicPr>
            <a:picLocks noChangeAspect="1"/>
          </p:cNvPicPr>
          <p:nvPr/>
        </p:nvPicPr>
        <p:blipFill>
          <a:blip r:embed="rId3"/>
          <a:srcRect l="5" r="5"/>
          <a:stretch/>
        </p:blipFill>
        <p:spPr>
          <a:xfrm>
            <a:off x="0" y="-11430"/>
            <a:ext cx="12202795" cy="6868160"/>
          </a:xfrm>
          <a:prstGeom prst="rect">
            <a:avLst/>
          </a:prstGeom>
        </p:spPr>
      </p:pic>
      <p:sp>
        <p:nvSpPr>
          <p:cNvPr id="3" name="Text 0"/>
          <p:cNvSpPr/>
          <p:nvPr/>
        </p:nvSpPr>
        <p:spPr>
          <a:xfrm>
            <a:off x="2670175" y="2115820"/>
            <a:ext cx="6761480" cy="1414780"/>
          </a:xfrm>
          <a:prstGeom prst="rect">
            <a:avLst/>
          </a:prstGeom>
          <a:noFill/>
          <a:ln/>
        </p:spPr>
        <p:txBody>
          <a:bodyPr wrap="square" lIns="91440" tIns="45720" rIns="91440" bIns="45720" rtlCol="0" anchor="t"/>
          <a:lstStyle/>
          <a:p>
            <a:pPr algn="ctr">
              <a:lnSpc>
                <a:spcPct val="100000"/>
              </a:lnSpc>
            </a:pPr>
            <a:r>
              <a:rPr lang="en-US" sz="72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4" name="Shape 1"/>
          <p:cNvSpPr/>
          <p:nvPr/>
        </p:nvSpPr>
        <p:spPr>
          <a:xfrm>
            <a:off x="3697605" y="4645660"/>
            <a:ext cx="2078990" cy="478790"/>
          </a:xfrm>
          <a:prstGeom prst="roundRect">
            <a:avLst>
              <a:gd name="adj" fmla="val 50000"/>
            </a:avLst>
          </a:prstGeom>
          <a:solidFill>
            <a:srgbClr val="FFFFFF"/>
          </a:solidFill>
          <a:ln/>
        </p:spPr>
      </p:sp>
      <p:sp>
        <p:nvSpPr>
          <p:cNvPr id="5" name="Text 2"/>
          <p:cNvSpPr/>
          <p:nvPr/>
        </p:nvSpPr>
        <p:spPr>
          <a:xfrm>
            <a:off x="3697605" y="46456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3777615" y="4700905"/>
            <a:ext cx="1918970" cy="369332"/>
          </a:xfrm>
          <a:prstGeom prst="rect">
            <a:avLst/>
          </a:prstGeom>
          <a:noFill/>
          <a:ln/>
        </p:spPr>
        <p:txBody>
          <a:bodyPr wrap="square" lIns="91440" tIns="45720" rIns="91440" bIns="45720" rtlCol="0" anchor="t">
            <a:spAutoFit/>
          </a:bodyPr>
          <a:lstStyle/>
          <a:p>
            <a:pPr algn="ctr">
              <a:lnSpc>
                <a:spcPct val="100000"/>
              </a:lnSpc>
            </a:pPr>
            <a:r>
              <a:rPr lang="en-US" sz="1800">
                <a:solidFill>
                  <a:srgbClr val="404040"/>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6415405" y="4645660"/>
            <a:ext cx="2078990" cy="478790"/>
          </a:xfrm>
          <a:prstGeom prst="roundRect">
            <a:avLst>
              <a:gd name="adj" fmla="val 50000"/>
            </a:avLst>
          </a:prstGeom>
          <a:solidFill>
            <a:srgbClr val="FFFFFF"/>
          </a:solidFill>
          <a:ln/>
        </p:spPr>
      </p:sp>
      <p:sp>
        <p:nvSpPr>
          <p:cNvPr id="8" name="Text 5"/>
          <p:cNvSpPr/>
          <p:nvPr/>
        </p:nvSpPr>
        <p:spPr>
          <a:xfrm>
            <a:off x="6415405" y="4645660"/>
            <a:ext cx="2078990" cy="47879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6495415" y="4700905"/>
            <a:ext cx="1918970" cy="284559"/>
          </a:xfrm>
          <a:prstGeom prst="rect">
            <a:avLst/>
          </a:prstGeom>
          <a:noFill/>
          <a:ln/>
        </p:spPr>
        <p:txBody>
          <a:bodyPr wrap="square" lIns="91440" tIns="45720" rIns="91440" bIns="45720" rtlCol="0" anchor="t">
            <a:spAutoFit/>
          </a:bodyPr>
          <a:lstStyle/>
          <a:p>
            <a:pPr algn="ctr">
              <a:lnSpc>
                <a:spcPct val="100000"/>
              </a:lnSpc>
            </a:pPr>
            <a:r>
              <a:rPr lang="en-US" sz="18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0-d2nf89h8bjvh7rlj09j0.png"/>
          <p:cNvPicPr>
            <a:picLocks noChangeAspect="1"/>
          </p:cNvPicPr>
          <p:nvPr/>
        </p:nvPicPr>
        <p:blipFill>
          <a:blip r:embed="rId3"/>
          <a:srcRect l="23" r="23"/>
          <a:stretch/>
        </p:blipFill>
        <p:spPr>
          <a:xfrm>
            <a:off x="-6350" y="0"/>
            <a:ext cx="12204700" cy="6870065"/>
          </a:xfrm>
          <a:prstGeom prst="rect">
            <a:avLst/>
          </a:prstGeom>
        </p:spPr>
      </p:pic>
      <p:sp>
        <p:nvSpPr>
          <p:cNvPr id="3" name="Text 0"/>
          <p:cNvSpPr/>
          <p:nvPr/>
        </p:nvSpPr>
        <p:spPr>
          <a:xfrm>
            <a:off x="3781425" y="1304925"/>
            <a:ext cx="4629150" cy="689610"/>
          </a:xfrm>
          <a:prstGeom prst="rect">
            <a:avLst/>
          </a:prstGeom>
          <a:noFill/>
          <a:ln/>
        </p:spPr>
        <p:txBody>
          <a:bodyPr wrap="square" lIns="0" tIns="0" rIns="0" bIns="0" rtlCol="0" anchor="ctr"/>
          <a:lstStyle/>
          <a:p>
            <a:pPr algn="ct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4" name="Text 1"/>
          <p:cNvSpPr/>
          <p:nvPr/>
        </p:nvSpPr>
        <p:spPr>
          <a:xfrm>
            <a:off x="2909888" y="2913380"/>
            <a:ext cx="1041400" cy="499467"/>
          </a:xfrm>
          <a:prstGeom prst="rect">
            <a:avLst/>
          </a:prstGeom>
          <a:noFill/>
          <a:ln/>
        </p:spPr>
        <p:txBody>
          <a:bodyPr wrap="square" lIns="91440" tIns="45720" rIns="91440" bIns="45720" rtlCol="0" anchor="t">
            <a:spAutoFit/>
          </a:bodyPr>
          <a:lstStyle/>
          <a:p>
            <a:pPr algn="just">
              <a:lnSpc>
                <a:spcPct val="100000"/>
              </a:lnSpc>
            </a:pPr>
            <a:r>
              <a:rPr lang="en-US" sz="3200" b="1" dirty="0">
                <a:solidFill>
                  <a:srgbClr val="9FC35D"/>
                </a:solidFill>
                <a:latin typeface="MiSans" pitchFamily="34" charset="0"/>
                <a:ea typeface="MiSans" pitchFamily="34" charset="-122"/>
                <a:cs typeface="MiSans" pitchFamily="34" charset="-120"/>
              </a:rPr>
              <a:t>01</a:t>
            </a:r>
            <a:endParaRPr lang="en-US" sz="1600" dirty="0"/>
          </a:p>
        </p:txBody>
      </p:sp>
      <p:sp>
        <p:nvSpPr>
          <p:cNvPr id="5" name="Text 2"/>
          <p:cNvSpPr/>
          <p:nvPr/>
        </p:nvSpPr>
        <p:spPr>
          <a:xfrm>
            <a:off x="2909888" y="3482975"/>
            <a:ext cx="253873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404040"/>
                </a:solidFill>
                <a:latin typeface="MiSans" pitchFamily="34" charset="0"/>
                <a:ea typeface="MiSans" pitchFamily="34" charset="-122"/>
                <a:cs typeface="MiSans" pitchFamily="34" charset="-120"/>
              </a:rPr>
              <a:t>Hands-On Lab</a:t>
            </a:r>
            <a:endParaRPr lang="en-US" sz="1600" dirty="0"/>
          </a:p>
        </p:txBody>
      </p:sp>
      <p:sp>
        <p:nvSpPr>
          <p:cNvPr id="6" name="Text 3"/>
          <p:cNvSpPr/>
          <p:nvPr/>
        </p:nvSpPr>
        <p:spPr>
          <a:xfrm>
            <a:off x="6720523" y="2913380"/>
            <a:ext cx="1041400" cy="499467"/>
          </a:xfrm>
          <a:prstGeom prst="rect">
            <a:avLst/>
          </a:prstGeom>
          <a:noFill/>
          <a:ln/>
        </p:spPr>
        <p:txBody>
          <a:bodyPr wrap="square" lIns="91440" tIns="45720" rIns="91440" bIns="45720" rtlCol="0" anchor="t">
            <a:spAutoFit/>
          </a:bodyPr>
          <a:lstStyle/>
          <a:p>
            <a:pPr algn="just">
              <a:lnSpc>
                <a:spcPct val="100000"/>
              </a:lnSpc>
            </a:pPr>
            <a:r>
              <a:rPr lang="en-US" sz="3200" b="1" dirty="0">
                <a:solidFill>
                  <a:srgbClr val="9FC35D"/>
                </a:solidFill>
                <a:latin typeface="MiSans" pitchFamily="34" charset="0"/>
                <a:ea typeface="MiSans" pitchFamily="34" charset="-122"/>
                <a:cs typeface="MiSans" pitchFamily="34" charset="-120"/>
              </a:rPr>
              <a:t>02</a:t>
            </a:r>
            <a:endParaRPr lang="en-US" sz="1600" dirty="0"/>
          </a:p>
        </p:txBody>
      </p:sp>
      <p:sp>
        <p:nvSpPr>
          <p:cNvPr id="7" name="Text 4"/>
          <p:cNvSpPr/>
          <p:nvPr/>
        </p:nvSpPr>
        <p:spPr>
          <a:xfrm>
            <a:off x="6720523" y="3482975"/>
            <a:ext cx="256159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404040"/>
                </a:solidFill>
                <a:latin typeface="MiSans" pitchFamily="34" charset="0"/>
                <a:ea typeface="MiSans" pitchFamily="34" charset="-122"/>
                <a:cs typeface="MiSans" pitchFamily="34" charset="-120"/>
              </a:rPr>
              <a:t>Ethics &amp; Recap</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AI &amp; the Marketer</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21000000">
            <a:off x="314960" y="1794510"/>
            <a:ext cx="3149600" cy="3895725"/>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3" name="Text 1"/>
          <p:cNvSpPr/>
          <p:nvPr/>
        </p:nvSpPr>
        <p:spPr>
          <a:xfrm rot="21000000">
            <a:off x="314960" y="1794510"/>
            <a:ext cx="3149600" cy="389572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3:50-d2nf89h8bjvh7rlj09l0.png"/>
          <p:cNvPicPr>
            <a:picLocks noChangeAspect="1"/>
          </p:cNvPicPr>
          <p:nvPr/>
        </p:nvPicPr>
        <p:blipFill>
          <a:blip r:embed="rId3"/>
          <a:stretch>
            <a:fillRect/>
          </a:stretch>
        </p:blipFill>
        <p:spPr>
          <a:xfrm>
            <a:off x="368935" y="1948180"/>
            <a:ext cx="3437255" cy="3907790"/>
          </a:xfrm>
          <a:prstGeom prst="rect">
            <a:avLst/>
          </a:prstGeom>
        </p:spPr>
      </p:pic>
      <p:sp>
        <p:nvSpPr>
          <p:cNvPr id="5"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Why AI Disrupts Marketing</a:t>
            </a:r>
            <a:endParaRPr lang="en-US" sz="1600" dirty="0"/>
          </a:p>
        </p:txBody>
      </p:sp>
      <p:sp>
        <p:nvSpPr>
          <p:cNvPr id="6" name="Shape 3"/>
          <p:cNvSpPr/>
          <p:nvPr/>
        </p:nvSpPr>
        <p:spPr>
          <a:xfrm>
            <a:off x="4084955" y="1625600"/>
            <a:ext cx="7818755" cy="1767840"/>
          </a:xfrm>
          <a:prstGeom prst="roundRect">
            <a:avLst>
              <a:gd name="adj" fmla="val 16667"/>
            </a:avLst>
          </a:prstGeom>
          <a:solidFill>
            <a:srgbClr val="FFFFFF"/>
          </a:solidFill>
          <a:ln w="19050">
            <a:gradFill flip="none" rotWithShape="1">
              <a:gsLst>
                <a:gs pos="0">
                  <a:srgbClr val="F4F4D3"/>
                </a:gs>
                <a:gs pos="100000">
                  <a:srgbClr val="BCBE2B"/>
                </a:gs>
              </a:gsLst>
              <a:lin ang="2700000" scaled="1"/>
            </a:gradFill>
            <a:prstDash val="solid"/>
          </a:ln>
        </p:spPr>
      </p:sp>
      <p:sp>
        <p:nvSpPr>
          <p:cNvPr id="7" name="Text 4"/>
          <p:cNvSpPr/>
          <p:nvPr/>
        </p:nvSpPr>
        <p:spPr>
          <a:xfrm>
            <a:off x="4084955" y="1625600"/>
            <a:ext cx="7818755"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4323080" y="1846580"/>
            <a:ext cx="1393825" cy="1325880"/>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9" name="Text 6"/>
          <p:cNvSpPr/>
          <p:nvPr/>
        </p:nvSpPr>
        <p:spPr>
          <a:xfrm>
            <a:off x="4323080" y="1846580"/>
            <a:ext cx="1393825"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4499610" y="2108835"/>
            <a:ext cx="102171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11" name="Shape 8"/>
          <p:cNvSpPr/>
          <p:nvPr/>
        </p:nvSpPr>
        <p:spPr>
          <a:xfrm>
            <a:off x="4084955" y="3718560"/>
            <a:ext cx="7818755" cy="1767840"/>
          </a:xfrm>
          <a:prstGeom prst="roundRect">
            <a:avLst>
              <a:gd name="adj" fmla="val 16667"/>
            </a:avLst>
          </a:prstGeom>
          <a:solidFill>
            <a:srgbClr val="FFFFFF"/>
          </a:solidFill>
          <a:ln w="19050">
            <a:gradFill flip="none" rotWithShape="1">
              <a:gsLst>
                <a:gs pos="0">
                  <a:srgbClr val="F4F4D3"/>
                </a:gs>
                <a:gs pos="100000">
                  <a:srgbClr val="BCBE2B"/>
                </a:gs>
              </a:gsLst>
              <a:lin ang="2700000" scaled="1"/>
            </a:gradFill>
            <a:prstDash val="solid"/>
          </a:ln>
        </p:spPr>
      </p:sp>
      <p:sp>
        <p:nvSpPr>
          <p:cNvPr id="12" name="Text 9"/>
          <p:cNvSpPr/>
          <p:nvPr/>
        </p:nvSpPr>
        <p:spPr>
          <a:xfrm>
            <a:off x="4084955" y="3718560"/>
            <a:ext cx="7818755" cy="176784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4323080" y="3939540"/>
            <a:ext cx="1393825" cy="1325880"/>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14" name="Text 11"/>
          <p:cNvSpPr/>
          <p:nvPr/>
        </p:nvSpPr>
        <p:spPr>
          <a:xfrm>
            <a:off x="4323080" y="3939540"/>
            <a:ext cx="1393825" cy="13258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p:cNvSpPr/>
          <p:nvPr/>
        </p:nvSpPr>
        <p:spPr>
          <a:xfrm>
            <a:off x="4499610" y="4201795"/>
            <a:ext cx="1021715" cy="683617"/>
          </a:xfrm>
          <a:prstGeom prst="rect">
            <a:avLst/>
          </a:prstGeom>
          <a:noFill/>
          <a:ln/>
        </p:spPr>
        <p:txBody>
          <a:bodyPr wrap="square" lIns="91440" tIns="45720" rIns="91440" bIns="45720" rtlCol="0" anchor="t">
            <a:spAutoFit/>
          </a:bodyPr>
          <a:lstStyle/>
          <a:p>
            <a:pPr algn="ctr">
              <a:lnSpc>
                <a:spcPct val="100000"/>
              </a:lnSpc>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73710" y="2322195"/>
            <a:ext cx="315087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Accelerated Content Creation</a:t>
            </a:r>
            <a:endParaRPr lang="en-US" sz="1600" dirty="0"/>
          </a:p>
        </p:txBody>
      </p:sp>
      <p:sp>
        <p:nvSpPr>
          <p:cNvPr id="17" name="Text 14"/>
          <p:cNvSpPr/>
          <p:nvPr/>
        </p:nvSpPr>
        <p:spPr>
          <a:xfrm>
            <a:off x="473710" y="2978785"/>
            <a:ext cx="318833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streamlines the creation of marketing content, generating blog posts, social media captions, and ad copy in seconds. This allows marketers to focus on strategic planning and creative storytelling, enhancing overall campaign effectiveness.</a:t>
            </a:r>
            <a:endParaRPr lang="en-US" sz="1600" dirty="0"/>
          </a:p>
        </p:txBody>
      </p:sp>
      <p:sp>
        <p:nvSpPr>
          <p:cNvPr id="18" name="Text 15"/>
          <p:cNvSpPr/>
          <p:nvPr/>
        </p:nvSpPr>
        <p:spPr>
          <a:xfrm>
            <a:off x="5907405" y="1775460"/>
            <a:ext cx="57023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Enhanced Audience Insights</a:t>
            </a:r>
            <a:endParaRPr lang="en-US" sz="1600" dirty="0"/>
          </a:p>
        </p:txBody>
      </p:sp>
      <p:sp>
        <p:nvSpPr>
          <p:cNvPr id="19" name="Text 16"/>
          <p:cNvSpPr/>
          <p:nvPr/>
        </p:nvSpPr>
        <p:spPr>
          <a:xfrm>
            <a:off x="5907405" y="2127250"/>
            <a:ext cx="5702300" cy="1091605"/>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analyzes customer data to provide deep insights into behavior, preferences, and segmentation. Marketers can use these insights to create highly personalized campaigns, improving engagement and conversion rates.</a:t>
            </a:r>
            <a:endParaRPr lang="en-US" sz="1600" dirty="0"/>
          </a:p>
        </p:txBody>
      </p:sp>
      <p:sp>
        <p:nvSpPr>
          <p:cNvPr id="20" name="Text 17"/>
          <p:cNvSpPr/>
          <p:nvPr/>
        </p:nvSpPr>
        <p:spPr>
          <a:xfrm>
            <a:off x="5907405" y="3868420"/>
            <a:ext cx="57023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Optimized Campaign Management</a:t>
            </a:r>
            <a:endParaRPr lang="en-US" sz="1600" dirty="0"/>
          </a:p>
        </p:txBody>
      </p:sp>
      <p:sp>
        <p:nvSpPr>
          <p:cNvPr id="21" name="Text 18"/>
          <p:cNvSpPr/>
          <p:nvPr/>
        </p:nvSpPr>
        <p:spPr>
          <a:xfrm>
            <a:off x="5907405" y="4220210"/>
            <a:ext cx="5702300" cy="1091605"/>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automates ad placement, social media scheduling, and budget allocation, ensuring that marketing efforts are optimized for maximum ROI. This reduces manual effort and increases efficiency in campaign management.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Tasks AI Handles Best</a:t>
            </a:r>
            <a:endParaRPr lang="en-US" sz="1600" dirty="0"/>
          </a:p>
        </p:txBody>
      </p:sp>
      <p:sp>
        <p:nvSpPr>
          <p:cNvPr id="3" name="Shape 1"/>
          <p:cNvSpPr/>
          <p:nvPr/>
        </p:nvSpPr>
        <p:spPr>
          <a:xfrm>
            <a:off x="-6985" y="1494790"/>
            <a:ext cx="12206605" cy="1126490"/>
          </a:xfrm>
          <a:prstGeom prst="roundRect">
            <a:avLst>
              <a:gd name="adj" fmla="val 0"/>
            </a:avLst>
          </a:prstGeom>
          <a:gradFill flip="none" rotWithShape="1">
            <a:gsLst>
              <a:gs pos="0">
                <a:srgbClr val="9FC35D"/>
              </a:gs>
              <a:gs pos="41000">
                <a:srgbClr val="9FC35D"/>
              </a:gs>
              <a:gs pos="100000">
                <a:srgbClr val="C5DB9E"/>
              </a:gs>
            </a:gsLst>
            <a:lin ang="13500000" scaled="1"/>
          </a:gradFill>
          <a:ln/>
        </p:spPr>
      </p:sp>
      <p:sp>
        <p:nvSpPr>
          <p:cNvPr id="4" name="Text 2"/>
          <p:cNvSpPr/>
          <p:nvPr/>
        </p:nvSpPr>
        <p:spPr>
          <a:xfrm>
            <a:off x="-6985" y="1494790"/>
            <a:ext cx="12206605" cy="112649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751840" y="1925320"/>
            <a:ext cx="5047158" cy="4023360"/>
          </a:xfrm>
          <a:prstGeom prst="roundRect">
            <a:avLst>
              <a:gd name="adj" fmla="val 3066"/>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6" name="Text 4"/>
          <p:cNvSpPr/>
          <p:nvPr/>
        </p:nvSpPr>
        <p:spPr>
          <a:xfrm>
            <a:off x="751840" y="1925320"/>
            <a:ext cx="5047158"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01037" y="3101340"/>
            <a:ext cx="4506864" cy="0"/>
          </a:xfrm>
          <a:prstGeom prst="line">
            <a:avLst/>
          </a:prstGeom>
          <a:noFill/>
          <a:ln w="19050">
            <a:solidFill>
              <a:srgbClr val="5E5F15"/>
            </a:solidFill>
            <a:prstDash val="solid"/>
            <a:headEnd type="none"/>
            <a:tailEnd type="none"/>
          </a:ln>
        </p:spPr>
      </p:sp>
      <p:sp>
        <p:nvSpPr>
          <p:cNvPr id="8" name="Shape 6"/>
          <p:cNvSpPr/>
          <p:nvPr/>
        </p:nvSpPr>
        <p:spPr>
          <a:xfrm>
            <a:off x="6332677" y="1925320"/>
            <a:ext cx="5047158" cy="4023360"/>
          </a:xfrm>
          <a:prstGeom prst="roundRect">
            <a:avLst>
              <a:gd name="adj" fmla="val 3066"/>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9" name="Text 7"/>
          <p:cNvSpPr/>
          <p:nvPr/>
        </p:nvSpPr>
        <p:spPr>
          <a:xfrm>
            <a:off x="6332677" y="1925320"/>
            <a:ext cx="5047158"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581874" y="3101340"/>
            <a:ext cx="4506864" cy="0"/>
          </a:xfrm>
          <a:prstGeom prst="line">
            <a:avLst/>
          </a:prstGeom>
          <a:noFill/>
          <a:ln w="19050">
            <a:solidFill>
              <a:srgbClr val="5E5F15"/>
            </a:solidFill>
            <a:prstDash val="solid"/>
            <a:headEnd type="none"/>
            <a:tailEnd type="none"/>
          </a:ln>
        </p:spPr>
      </p:sp>
      <p:sp>
        <p:nvSpPr>
          <p:cNvPr id="11" name="Text 9"/>
          <p:cNvSpPr/>
          <p:nvPr/>
        </p:nvSpPr>
        <p:spPr>
          <a:xfrm>
            <a:off x="1023090" y="2209800"/>
            <a:ext cx="4505394"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9FC35D"/>
                </a:solidFill>
                <a:latin typeface="MiSans" pitchFamily="34" charset="0"/>
                <a:ea typeface="MiSans" pitchFamily="34" charset="-122"/>
                <a:cs typeface="MiSans" pitchFamily="34" charset="-120"/>
              </a:rPr>
              <a:t>Automated Marketing Tasks</a:t>
            </a:r>
            <a:endParaRPr lang="en-US" sz="1600" dirty="0"/>
          </a:p>
        </p:txBody>
      </p:sp>
      <p:sp>
        <p:nvSpPr>
          <p:cNvPr id="12" name="Text 10"/>
          <p:cNvSpPr/>
          <p:nvPr/>
        </p:nvSpPr>
        <p:spPr>
          <a:xfrm>
            <a:off x="873131" y="3155315"/>
            <a:ext cx="4797961"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excels at automating repetitive marketing tasks such as content generation, social media posting, and analytics reporting. This frees up marketers to focus on high-value activities like strategic planning and creative development.</a:t>
            </a:r>
            <a:endParaRPr lang="en-US" sz="1600" dirty="0"/>
          </a:p>
        </p:txBody>
      </p:sp>
      <p:sp>
        <p:nvSpPr>
          <p:cNvPr id="13" name="Text 11"/>
          <p:cNvSpPr/>
          <p:nvPr/>
        </p:nvSpPr>
        <p:spPr>
          <a:xfrm>
            <a:off x="6603927" y="2209800"/>
            <a:ext cx="4505394"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9FC35D"/>
                </a:solidFill>
                <a:latin typeface="MiSans" pitchFamily="34" charset="0"/>
                <a:ea typeface="MiSans" pitchFamily="34" charset="-122"/>
                <a:cs typeface="MiSans" pitchFamily="34" charset="-120"/>
              </a:rPr>
              <a:t>Data-Driven Decision Making</a:t>
            </a:r>
            <a:endParaRPr lang="en-US" sz="1600" dirty="0"/>
          </a:p>
        </p:txBody>
      </p:sp>
      <p:sp>
        <p:nvSpPr>
          <p:cNvPr id="14" name="Text 12"/>
          <p:cNvSpPr/>
          <p:nvPr/>
        </p:nvSpPr>
        <p:spPr>
          <a:xfrm>
            <a:off x="6460583" y="3155315"/>
            <a:ext cx="4755326"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provides real-time analytics and predictive insights, enabling marketers to make informed decisions based on data rather than intuition. This leads to more effective campaigns and better resource allocation.</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2-d2nf8a18bjvh7rlj09n0.png"/>
          <p:cNvPicPr>
            <a:picLocks noChangeAspect="1"/>
          </p:cNvPicPr>
          <p:nvPr/>
        </p:nvPicPr>
        <p:blipFill>
          <a:blip r:embed="rId3"/>
          <a:srcRect l="5" r="5"/>
          <a:stretch/>
        </p:blipFill>
        <p:spPr>
          <a:xfrm>
            <a:off x="0" y="0"/>
            <a:ext cx="12202795" cy="6851015"/>
          </a:xfrm>
          <a:prstGeom prst="rect">
            <a:avLst/>
          </a:prstGeom>
        </p:spPr>
      </p:pic>
      <p:sp>
        <p:nvSpPr>
          <p:cNvPr id="3" name="Text 0"/>
          <p:cNvSpPr/>
          <p:nvPr/>
        </p:nvSpPr>
        <p:spPr>
          <a:xfrm>
            <a:off x="284163" y="2536825"/>
            <a:ext cx="2642870" cy="1781572"/>
          </a:xfrm>
          <a:prstGeom prst="rect">
            <a:avLst/>
          </a:prstGeom>
          <a:noFill/>
          <a:ln/>
        </p:spPr>
        <p:txBody>
          <a:bodyPr wrap="square" lIns="91440" tIns="45720" rIns="91440" bIns="45720" rtlCol="0" anchor="t">
            <a:spAutoFit/>
          </a:bodyPr>
          <a:lstStyle/>
          <a:p>
            <a:pPr algn="ctr">
              <a:lnSpc>
                <a:spcPct val="100000"/>
              </a:lnSpc>
            </a:pPr>
            <a:r>
              <a:rPr lang="en-US" sz="11500" b="1" dirty="0">
                <a:solidFill>
                  <a:srgbClr val="FFFFF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3789998" y="3014345"/>
            <a:ext cx="8116570"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solidFill>
                <a:latin typeface="MiSans" pitchFamily="34" charset="0"/>
                <a:ea typeface="MiSans" pitchFamily="34" charset="-122"/>
                <a:cs typeface="MiSans" pitchFamily="34" charset="-120"/>
              </a:rPr>
              <a:t>Content Engine</a:t>
            </a:r>
            <a:endParaRPr lang="en-US" sz="1600" dirty="0"/>
          </a:p>
        </p:txBody>
      </p:sp>
      <p:sp>
        <p:nvSpPr>
          <p:cNvPr id="5" name="Shape 2"/>
          <p:cNvSpPr/>
          <p:nvPr/>
        </p:nvSpPr>
        <p:spPr>
          <a:xfrm>
            <a:off x="3322638" y="2781300"/>
            <a:ext cx="71755" cy="1372235"/>
          </a:xfrm>
          <a:prstGeom prst="roundRect">
            <a:avLst>
              <a:gd name="adj" fmla="val 50000"/>
            </a:avLst>
          </a:prstGeom>
          <a:solidFill>
            <a:srgbClr val="FFFFFF"/>
          </a:solidFill>
          <a:ln/>
        </p:spPr>
      </p:sp>
      <p:sp>
        <p:nvSpPr>
          <p:cNvPr id="6" name="Text 3"/>
          <p:cNvSpPr/>
          <p:nvPr/>
        </p:nvSpPr>
        <p:spPr>
          <a:xfrm>
            <a:off x="3322638" y="2781300"/>
            <a:ext cx="71755" cy="137223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Auto Copy &amp; Creative Spark</a:t>
            </a:r>
            <a:endParaRPr lang="en-US" sz="1600" dirty="0"/>
          </a:p>
        </p:txBody>
      </p:sp>
      <p:sp>
        <p:nvSpPr>
          <p:cNvPr id="3" name="Shape 1"/>
          <p:cNvSpPr/>
          <p:nvPr/>
        </p:nvSpPr>
        <p:spPr>
          <a:xfrm rot="21360000">
            <a:off x="392430" y="1380490"/>
            <a:ext cx="4742110" cy="1917065"/>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4" name="Text 2"/>
          <p:cNvSpPr/>
          <p:nvPr/>
        </p:nvSpPr>
        <p:spPr>
          <a:xfrm rot="21360000">
            <a:off x="392430" y="1380490"/>
            <a:ext cx="4742110"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504153" y="1407160"/>
            <a:ext cx="5351182" cy="2163445"/>
          </a:xfrm>
          <a:prstGeom prst="roundRect">
            <a:avLst>
              <a:gd name="adj" fmla="val 10334"/>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6" name="Text 4"/>
          <p:cNvSpPr/>
          <p:nvPr/>
        </p:nvSpPr>
        <p:spPr>
          <a:xfrm>
            <a:off x="504153" y="1407160"/>
            <a:ext cx="5351182"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rot="21360000">
            <a:off x="6247765" y="1380490"/>
            <a:ext cx="4742110" cy="1917065"/>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8" name="Text 6"/>
          <p:cNvSpPr/>
          <p:nvPr/>
        </p:nvSpPr>
        <p:spPr>
          <a:xfrm rot="21360000">
            <a:off x="6247765" y="1380490"/>
            <a:ext cx="4742110"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359488" y="1407160"/>
            <a:ext cx="5351182" cy="2163445"/>
          </a:xfrm>
          <a:prstGeom prst="roundRect">
            <a:avLst>
              <a:gd name="adj" fmla="val 10334"/>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10" name="Text 8"/>
          <p:cNvSpPr/>
          <p:nvPr/>
        </p:nvSpPr>
        <p:spPr>
          <a:xfrm>
            <a:off x="6359488" y="1407160"/>
            <a:ext cx="5351182"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21360000">
            <a:off x="392430" y="3900170"/>
            <a:ext cx="4742110" cy="1917065"/>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12" name="Text 10"/>
          <p:cNvSpPr/>
          <p:nvPr/>
        </p:nvSpPr>
        <p:spPr>
          <a:xfrm rot="21360000">
            <a:off x="392430" y="3900170"/>
            <a:ext cx="4742110"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504153" y="3926840"/>
            <a:ext cx="5351182" cy="2163445"/>
          </a:xfrm>
          <a:prstGeom prst="roundRect">
            <a:avLst>
              <a:gd name="adj" fmla="val 10334"/>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14" name="Text 12"/>
          <p:cNvSpPr/>
          <p:nvPr/>
        </p:nvSpPr>
        <p:spPr>
          <a:xfrm>
            <a:off x="504153" y="3926840"/>
            <a:ext cx="5351182"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rot="21360000">
            <a:off x="6247765" y="3900170"/>
            <a:ext cx="4742110" cy="1917065"/>
          </a:xfrm>
          <a:prstGeom prst="roundRect">
            <a:avLst>
              <a:gd name="adj" fmla="val 16667"/>
            </a:avLst>
          </a:prstGeom>
          <a:gradFill flip="none" rotWithShape="1">
            <a:gsLst>
              <a:gs pos="0">
                <a:srgbClr val="9FC35D"/>
              </a:gs>
              <a:gs pos="41000">
                <a:srgbClr val="9FC35D"/>
              </a:gs>
              <a:gs pos="100000">
                <a:srgbClr val="C5DB9E"/>
              </a:gs>
            </a:gsLst>
            <a:lin ang="13500000" scaled="1"/>
          </a:gradFill>
          <a:ln/>
        </p:spPr>
      </p:sp>
      <p:sp>
        <p:nvSpPr>
          <p:cNvPr id="16" name="Text 14"/>
          <p:cNvSpPr/>
          <p:nvPr/>
        </p:nvSpPr>
        <p:spPr>
          <a:xfrm rot="21360000">
            <a:off x="6247765" y="3900170"/>
            <a:ext cx="4742110" cy="19170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6359488" y="3926840"/>
            <a:ext cx="5351182" cy="2163445"/>
          </a:xfrm>
          <a:prstGeom prst="roundRect">
            <a:avLst>
              <a:gd name="adj" fmla="val 10334"/>
            </a:avLst>
          </a:prstGeom>
          <a:solidFill>
            <a:srgbClr val="FFFFFF"/>
          </a:solidFill>
          <a:ln w="19050">
            <a:gradFill flip="none" rotWithShape="1">
              <a:gsLst>
                <a:gs pos="0">
                  <a:srgbClr val="8D8E20"/>
                </a:gs>
                <a:gs pos="30000">
                  <a:srgbClr val="8D8E20"/>
                </a:gs>
                <a:gs pos="100000">
                  <a:srgbClr val="BCBE2B"/>
                </a:gs>
              </a:gsLst>
              <a:lin ang="10800000" scaled="1"/>
            </a:gradFill>
            <a:prstDash val="solid"/>
          </a:ln>
        </p:spPr>
      </p:sp>
      <p:sp>
        <p:nvSpPr>
          <p:cNvPr id="18" name="Text 16"/>
          <p:cNvSpPr/>
          <p:nvPr/>
        </p:nvSpPr>
        <p:spPr>
          <a:xfrm>
            <a:off x="6359488" y="3926840"/>
            <a:ext cx="5351182" cy="216344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7"/>
          <p:cNvSpPr/>
          <p:nvPr/>
        </p:nvSpPr>
        <p:spPr>
          <a:xfrm>
            <a:off x="798238" y="1621155"/>
            <a:ext cx="4901406"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5E5F15"/>
                </a:solidFill>
                <a:latin typeface="MiSans" pitchFamily="34" charset="0"/>
                <a:ea typeface="MiSans" pitchFamily="34" charset="-122"/>
                <a:cs typeface="MiSans" pitchFamily="34" charset="-120"/>
              </a:rPr>
              <a:t>Instant Content Generation</a:t>
            </a:r>
            <a:endParaRPr lang="en-US" sz="1600" dirty="0"/>
          </a:p>
        </p:txBody>
      </p:sp>
      <p:sp>
        <p:nvSpPr>
          <p:cNvPr id="20" name="Text 18"/>
          <p:cNvSpPr/>
          <p:nvPr/>
        </p:nvSpPr>
        <p:spPr>
          <a:xfrm>
            <a:off x="776614" y="2018665"/>
            <a:ext cx="498790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tools like ChatGPT and Jasper.ai can generate high-quality marketing copy, blog posts, and social media content in seconds, providing a creative spark for marketers.</a:t>
            </a:r>
            <a:endParaRPr lang="en-US" sz="1600" dirty="0"/>
          </a:p>
        </p:txBody>
      </p:sp>
      <p:sp>
        <p:nvSpPr>
          <p:cNvPr id="21" name="Text 19"/>
          <p:cNvSpPr/>
          <p:nvPr/>
        </p:nvSpPr>
        <p:spPr>
          <a:xfrm>
            <a:off x="798238" y="4140835"/>
            <a:ext cx="4901406"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5E5F15"/>
                </a:solidFill>
                <a:latin typeface="MiSans" pitchFamily="34" charset="0"/>
                <a:ea typeface="MiSans" pitchFamily="34" charset="-122"/>
                <a:cs typeface="MiSans" pitchFamily="34" charset="-120"/>
              </a:rPr>
              <a:t>Headline and Hashtag Suggestions</a:t>
            </a:r>
            <a:endParaRPr lang="en-US" sz="1600" dirty="0"/>
          </a:p>
        </p:txBody>
      </p:sp>
      <p:sp>
        <p:nvSpPr>
          <p:cNvPr id="22" name="Text 20"/>
          <p:cNvSpPr/>
          <p:nvPr/>
        </p:nvSpPr>
        <p:spPr>
          <a:xfrm>
            <a:off x="776614" y="4538345"/>
            <a:ext cx="4987901"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can suggest compelling headlines and relevant hashtags to boost engagement and visibility on social media platforms, making content more discoverable.</a:t>
            </a:r>
            <a:endParaRPr lang="en-US" sz="1600" dirty="0"/>
          </a:p>
        </p:txBody>
      </p:sp>
      <p:sp>
        <p:nvSpPr>
          <p:cNvPr id="23" name="Text 21"/>
          <p:cNvSpPr/>
          <p:nvPr/>
        </p:nvSpPr>
        <p:spPr>
          <a:xfrm>
            <a:off x="6653573" y="1621155"/>
            <a:ext cx="4901406"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5E5F15"/>
                </a:solidFill>
                <a:latin typeface="MiSans" pitchFamily="34" charset="0"/>
                <a:ea typeface="MiSans" pitchFamily="34" charset="-122"/>
                <a:cs typeface="MiSans" pitchFamily="34" charset="-120"/>
              </a:rPr>
              <a:t>Visual Asset Ideas</a:t>
            </a:r>
            <a:endParaRPr lang="en-US" sz="1600" dirty="0"/>
          </a:p>
        </p:txBody>
      </p:sp>
      <p:sp>
        <p:nvSpPr>
          <p:cNvPr id="24" name="Text 22"/>
          <p:cNvSpPr/>
          <p:nvPr/>
        </p:nvSpPr>
        <p:spPr>
          <a:xfrm>
            <a:off x="6631949" y="2018665"/>
            <a:ext cx="4987901"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can provide ideas for visuals and multimedia content, helping marketers create more engaging and shareable content for their campaigns.</a:t>
            </a:r>
            <a:endParaRPr lang="en-US" sz="1600" dirty="0"/>
          </a:p>
        </p:txBody>
      </p:sp>
      <p:sp>
        <p:nvSpPr>
          <p:cNvPr id="25" name="Text 23"/>
          <p:cNvSpPr/>
          <p:nvPr/>
        </p:nvSpPr>
        <p:spPr>
          <a:xfrm>
            <a:off x="6653573" y="4140835"/>
            <a:ext cx="4901406"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5E5F15"/>
                </a:solidFill>
                <a:latin typeface="MiSans" pitchFamily="34" charset="0"/>
                <a:ea typeface="MiSans" pitchFamily="34" charset="-122"/>
                <a:cs typeface="MiSans" pitchFamily="34" charset="-120"/>
              </a:rPr>
              <a:t>Brand Voice Consistency</a:t>
            </a:r>
            <a:endParaRPr lang="en-US" sz="1600" dirty="0"/>
          </a:p>
        </p:txBody>
      </p:sp>
      <p:sp>
        <p:nvSpPr>
          <p:cNvPr id="26" name="Text 24"/>
          <p:cNvSpPr/>
          <p:nvPr/>
        </p:nvSpPr>
        <p:spPr>
          <a:xfrm>
            <a:off x="6631949" y="4538345"/>
            <a:ext cx="4987901"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While AI generates content, human oversight ensures that it aligns with the brand's voice and values, maintaining consistency across all marketing materials.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3:50-d2nf89h8bjvh7rlj09jg.png"/>
          <p:cNvPicPr>
            <a:picLocks noChangeAspect="1"/>
          </p:cNvPicPr>
          <p:nvPr/>
        </p:nvPicPr>
        <p:blipFill>
          <a:blip r:embed="rId3"/>
          <a:srcRect l="26" r="26"/>
          <a:stretch/>
        </p:blipFill>
        <p:spPr>
          <a:xfrm>
            <a:off x="0" y="1397000"/>
            <a:ext cx="12192000" cy="2089785"/>
          </a:xfrm>
          <a:prstGeom prst="rect">
            <a:avLst/>
          </a:prstGeom>
        </p:spPr>
      </p:pic>
      <p:sp>
        <p:nvSpPr>
          <p:cNvPr id="3"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9FC35D"/>
                </a:solidFill>
                <a:latin typeface="MiSans" pitchFamily="34" charset="0"/>
                <a:ea typeface="MiSans" pitchFamily="34" charset="-122"/>
                <a:cs typeface="MiSans" pitchFamily="34" charset="-120"/>
              </a:rPr>
              <a:t>Visual Asset Generator</a:t>
            </a:r>
            <a:endParaRPr lang="en-US" sz="1600" dirty="0"/>
          </a:p>
        </p:txBody>
      </p:sp>
      <p:sp>
        <p:nvSpPr>
          <p:cNvPr id="4" name="Text 1"/>
          <p:cNvSpPr/>
          <p:nvPr/>
        </p:nvSpPr>
        <p:spPr>
          <a:xfrm>
            <a:off x="957580" y="3805555"/>
            <a:ext cx="10081260"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9FC35D"/>
                </a:solidFill>
                <a:latin typeface="MiSans" pitchFamily="34" charset="0"/>
                <a:ea typeface="MiSans" pitchFamily="34" charset="-122"/>
                <a:cs typeface="MiSans" pitchFamily="34" charset="-120"/>
              </a:rPr>
              <a:t>AI-Generated Visuals</a:t>
            </a:r>
            <a:endParaRPr lang="en-US" sz="1600" dirty="0"/>
          </a:p>
        </p:txBody>
      </p:sp>
      <p:sp>
        <p:nvSpPr>
          <p:cNvPr id="5" name="Text 2"/>
          <p:cNvSpPr/>
          <p:nvPr/>
        </p:nvSpPr>
        <p:spPr>
          <a:xfrm>
            <a:off x="957580" y="4477385"/>
            <a:ext cx="10130155"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2B2F36"/>
                </a:solidFill>
                <a:latin typeface="MiSans" pitchFamily="34" charset="0"/>
                <a:ea typeface="MiSans" pitchFamily="34" charset="-122"/>
                <a:cs typeface="MiSans" pitchFamily="34" charset="-120"/>
              </a:rPr>
              <a:t>AI tools like Canva AI and DALL·E can generate on-brand images, infographics, and video snippets from text prompts, ensuring consistent color palettes and formats across channels.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9FC35D"/>
      </a:accent1>
      <a:accent2>
        <a:srgbClr val="BCBE2B"/>
      </a:accent2>
      <a:accent3>
        <a:srgbClr val="9FC35D"/>
      </a:accent3>
      <a:accent4>
        <a:srgbClr val="263112"/>
      </a:accent4>
      <a:accent5>
        <a:srgbClr val="0A0C08"/>
      </a:accent5>
      <a:accent6>
        <a:srgbClr val="F5F6E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1286</Words>
  <Application>Microsoft Office PowerPoint</Application>
  <PresentationFormat>Widescreen</PresentationFormat>
  <Paragraphs>164</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Marketing Playbook</dc:title>
  <dc:subject>AI-Powered Marketing Playbook</dc:subject>
  <dc:creator>Kimi</dc:creator>
  <cp:lastModifiedBy>Sean</cp:lastModifiedBy>
  <cp:revision>2</cp:revision>
  <dcterms:created xsi:type="dcterms:W3CDTF">2025-12-04T00:18:55Z</dcterms:created>
  <dcterms:modified xsi:type="dcterms:W3CDTF">2025-12-04T00:20:43Z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Marketing Playbook","ContentProducer":"001191110108MACG2KBH8F10000","ProduceID":"d4od5rv2crec3sev4l80","ReservedCode1":"","ContentPropagator":"001191110108MACG2KBH8F20000","PropagateID":"d4od5rv2crec3sev4l80","ReservedCode2":""}</vt:lpwstr>
  </property>
</Properties>
</file>